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74" r:id="rId2"/>
    <p:sldId id="285" r:id="rId3"/>
    <p:sldId id="287" r:id="rId4"/>
    <p:sldId id="286" r:id="rId5"/>
    <p:sldId id="284"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3333FF"/>
    <a:srgbClr val="800000"/>
    <a:srgbClr val="99FF66"/>
    <a:srgbClr val="FF9933"/>
    <a:srgbClr val="FFFF00"/>
    <a:srgbClr val="003366"/>
    <a:srgbClr val="FFCC66"/>
    <a:srgbClr val="FF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5"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96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9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9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555207A-4FA9-45CA-B91C-8872804166C4}" type="slidenum">
              <a:rPr lang="en-US" altLang="en-US"/>
              <a:pPr>
                <a:defRPr/>
              </a:pPr>
              <a:t>‹#›</a:t>
            </a:fld>
            <a:endParaRPr lang="en-US" altLang="en-US"/>
          </a:p>
        </p:txBody>
      </p:sp>
    </p:spTree>
    <p:extLst>
      <p:ext uri="{BB962C8B-B14F-4D97-AF65-F5344CB8AC3E}">
        <p14:creationId xmlns:p14="http://schemas.microsoft.com/office/powerpoint/2010/main" val="3773210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endParaRPr lang="en-US" alt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endParaRPr lang="en-US" alt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endParaRPr lang="en-US" alt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pPr>
              <a:defRPr/>
            </a:pPr>
            <a:fld id="{7749467E-3CAB-4934-B3DB-55EF7887DD9A}" type="slidenum">
              <a:rPr lang="en-US" altLang="en-US"/>
              <a:pPr>
                <a:defRPr/>
              </a:pPr>
              <a:t>‹#›</a:t>
            </a:fld>
            <a:endParaRPr lang="en-US" altLang="en-US"/>
          </a:p>
        </p:txBody>
      </p:sp>
    </p:spTree>
    <p:extLst>
      <p:ext uri="{BB962C8B-B14F-4D97-AF65-F5344CB8AC3E}">
        <p14:creationId xmlns:p14="http://schemas.microsoft.com/office/powerpoint/2010/main" val="4236086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BB29A3D-2B95-43FE-BA59-E1E28802858E}" type="slidenum">
              <a:rPr lang="en-US" altLang="en-US"/>
              <a:pPr>
                <a:defRPr/>
              </a:pPr>
              <a:t>‹#›</a:t>
            </a:fld>
            <a:endParaRPr lang="en-US" alt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5361F7-0FDA-42C5-8303-A7C7CC91B72B}" type="slidenum">
              <a:rPr lang="en-US" altLang="en-US"/>
              <a:pPr>
                <a:defRPr/>
              </a:pPr>
              <a:t>‹#›</a:t>
            </a:fld>
            <a:endParaRPr lang="en-US" alt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42EEC65-530F-4C7E-B52A-E90DD31CA10D}" type="slidenum">
              <a:rPr lang="en-US" altLang="en-US"/>
              <a:pPr>
                <a:defRPr/>
              </a:pPr>
              <a:t>‹#›</a:t>
            </a:fld>
            <a:endParaRPr lang="en-US" alt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B3452BB-4AD6-42F6-882D-59E5DC6D37C9}" type="slidenum">
              <a:rPr lang="en-US" altLang="en-US"/>
              <a:pPr>
                <a:defRPr/>
              </a:pPr>
              <a:t>‹#›</a:t>
            </a:fld>
            <a:endParaRPr lang="en-US" alt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BCEC2B3-2607-48C0-BC38-08C7AFF05680}" type="slidenum">
              <a:rPr lang="en-US" altLang="en-US"/>
              <a:pPr>
                <a:defRPr/>
              </a:pPr>
              <a:t>‹#›</a:t>
            </a:fld>
            <a:endParaRPr lang="en-US" alt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4C75E0-922B-40B8-8191-67B06750C4E2}" type="slidenum">
              <a:rPr lang="en-US" altLang="en-US"/>
              <a:pPr>
                <a:defRPr/>
              </a:pPr>
              <a:t>‹#›</a:t>
            </a:fld>
            <a:endParaRPr lang="en-US" alt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93464F7-98E5-4D53-9DE2-EBDE241E8358}" type="slidenum">
              <a:rPr lang="en-US" altLang="en-US"/>
              <a:pPr>
                <a:defRPr/>
              </a:pPr>
              <a:t>‹#›</a:t>
            </a:fld>
            <a:endParaRPr lang="en-US" alt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F720C4E-7A8A-4462-8FBF-91BE2D9B96D1}" type="slidenum">
              <a:rPr lang="en-US" altLang="en-US"/>
              <a:pPr>
                <a:defRPr/>
              </a:pPr>
              <a:t>‹#›</a:t>
            </a:fld>
            <a:endParaRPr lang="en-US" alt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AFB492D-16A9-4F83-917D-AFD3CB4E282B}" type="slidenum">
              <a:rPr lang="en-US" altLang="en-US"/>
              <a:pPr>
                <a:defRPr/>
              </a:pPr>
              <a:t>‹#›</a:t>
            </a:fld>
            <a:endParaRPr lang="en-US" alt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08E07F5-3CB2-4A79-ABD8-858585E831A1}" type="slidenum">
              <a:rPr lang="en-US" altLang="en-US"/>
              <a:pPr>
                <a:defRPr/>
              </a:pPr>
              <a:t>‹#›</a:t>
            </a:fld>
            <a:endParaRPr lang="en-US" alt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27259CF-EE1E-43D9-BC52-577E12C889D3}" type="slidenum">
              <a:rPr lang="en-US" altLang="en-US"/>
              <a:pPr>
                <a:defRPr/>
              </a:pPr>
              <a:t>‹#›</a:t>
            </a:fld>
            <a:endParaRPr lang="en-US" alt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800000"/>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A2D8F5-AF53-4692-A828-FAB4D84F6B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rezi.com/jdflx3zqn5yb/computer-heaven-e-waste-hell/" TargetMode="External"/><Relationship Id="rId1" Type="http://schemas.openxmlformats.org/officeDocument/2006/relationships/slideLayout" Target="../slideLayouts/slideLayout7.xml"/><Relationship Id="rId4" Type="http://schemas.openxmlformats.org/officeDocument/2006/relationships/hyperlink" Target="http://tbscene.com/2014/04/the-e-waste-proble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electronicstakeback.com/wp-content/uploads/Facts_and_Figures_on_EWaste_and_Recycling.pdf"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tmp"/><Relationship Id="rId13" Type="http://schemas.openxmlformats.org/officeDocument/2006/relationships/image" Target="../media/image15.png"/><Relationship Id="rId3" Type="http://schemas.openxmlformats.org/officeDocument/2006/relationships/image" Target="../media/image5.tmp"/><Relationship Id="rId7" Type="http://schemas.openxmlformats.org/officeDocument/2006/relationships/image" Target="../media/image9.tmp"/><Relationship Id="rId12" Type="http://schemas.openxmlformats.org/officeDocument/2006/relationships/image" Target="../media/image14.tmp"/><Relationship Id="rId2" Type="http://schemas.openxmlformats.org/officeDocument/2006/relationships/image" Target="../media/image4.tmp"/><Relationship Id="rId1" Type="http://schemas.openxmlformats.org/officeDocument/2006/relationships/slideLayout" Target="../slideLayouts/slideLayout7.xml"/><Relationship Id="rId6" Type="http://schemas.openxmlformats.org/officeDocument/2006/relationships/image" Target="../media/image8.tmp"/><Relationship Id="rId11" Type="http://schemas.openxmlformats.org/officeDocument/2006/relationships/image" Target="../media/image13.tmp"/><Relationship Id="rId5" Type="http://schemas.openxmlformats.org/officeDocument/2006/relationships/image" Target="../media/image7.tmp"/><Relationship Id="rId10" Type="http://schemas.openxmlformats.org/officeDocument/2006/relationships/image" Target="../media/image12.tmp"/><Relationship Id="rId4" Type="http://schemas.openxmlformats.org/officeDocument/2006/relationships/image" Target="../media/image6.tmp"/><Relationship Id="rId9" Type="http://schemas.openxmlformats.org/officeDocument/2006/relationships/image" Target="../media/image11.tmp"/></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tep-initiative.org/index.php/WorldMap.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ted.com/talks/mike_biddle" TargetMode="External"/><Relationship Id="rId7" Type="http://schemas.openxmlformats.org/officeDocument/2006/relationships/hyperlink" Target="http://www.cbsnews.com/videos/the-wasteland-50076351/" TargetMode="External"/><Relationship Id="rId2" Type="http://schemas.openxmlformats.org/officeDocument/2006/relationships/hyperlink" Target="https://www.youtube.com/watch?v=UyIpG7UJKyI" TargetMode="Externa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www.sbs.com.au/dateline/story/related/aid/610/id/601347/n/E-Waste-Hell" TargetMode="External"/><Relationship Id="rId4" Type="http://schemas.openxmlformats.org/officeDocument/2006/relationships/hyperlink" Target="https://www.youtube.com/watch?v=x1Tk3POpYYQ" TargetMode="External"/><Relationship Id="rId9" Type="http://schemas.openxmlformats.org/officeDocument/2006/relationships/hyperlink" Target="http://www.greenpeace.org/international/en/campaigns/toxics/electron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scene.com/wp-content/uploads/2014/04/e-waste-photo.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381000"/>
            <a:ext cx="10134599" cy="76009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86380"/>
            <a:ext cx="8686800" cy="954107"/>
          </a:xfrm>
          <a:prstGeom prst="rect">
            <a:avLst/>
          </a:prstGeom>
          <a:solidFill>
            <a:schemeClr val="accent2">
              <a:lumMod val="75000"/>
              <a:alpha val="57000"/>
            </a:schemeClr>
          </a:solidFill>
        </p:spPr>
        <p:txBody>
          <a:bodyPr wrap="square" rtlCol="0">
            <a:spAutoFit/>
          </a:bodyPr>
          <a:lstStyle/>
          <a:p>
            <a:pPr algn="ctr"/>
            <a:r>
              <a:rPr lang="en-US" sz="2800" b="1" i="1" dirty="0" smtClean="0">
                <a:solidFill>
                  <a:srgbClr val="FFFF00"/>
                </a:solidFill>
              </a:rPr>
              <a:t>Collaborative Learning Days</a:t>
            </a:r>
            <a:r>
              <a:rPr lang="en-US" sz="2800" b="1" i="1" dirty="0" smtClean="0">
                <a:solidFill>
                  <a:srgbClr val="FFFF00"/>
                </a:solidFill>
              </a:rPr>
              <a:t> (</a:t>
            </a:r>
            <a:r>
              <a:rPr lang="en-US" sz="2800" b="1" i="1" dirty="0" smtClean="0">
                <a:solidFill>
                  <a:srgbClr val="FFFF00"/>
                </a:solidFill>
              </a:rPr>
              <a:t>November</a:t>
            </a:r>
            <a:r>
              <a:rPr lang="en-US" sz="2800" b="1" i="1" dirty="0" smtClean="0">
                <a:solidFill>
                  <a:srgbClr val="FFFF00"/>
                </a:solidFill>
              </a:rPr>
              <a:t> 24, </a:t>
            </a:r>
            <a:r>
              <a:rPr lang="en-US" sz="2800" b="1" i="1" dirty="0" smtClean="0">
                <a:solidFill>
                  <a:srgbClr val="FFFF00"/>
                </a:solidFill>
              </a:rPr>
              <a:t>2014)</a:t>
            </a:r>
          </a:p>
          <a:p>
            <a:pPr algn="ctr"/>
            <a:r>
              <a:rPr lang="en-US" sz="2800" b="1" i="1" dirty="0" smtClean="0">
                <a:solidFill>
                  <a:srgbClr val="FFFF00"/>
                </a:solidFill>
              </a:rPr>
              <a:t>Computer Heaven? E-waste Hell?</a:t>
            </a:r>
            <a:endParaRPr lang="en-US" sz="2800" b="1" dirty="0">
              <a:solidFill>
                <a:srgbClr val="FFFF00"/>
              </a:solidFill>
            </a:endParaRPr>
          </a:p>
        </p:txBody>
      </p:sp>
      <p:sp>
        <p:nvSpPr>
          <p:cNvPr id="7" name="TextBox 6"/>
          <p:cNvSpPr txBox="1"/>
          <p:nvPr/>
        </p:nvSpPr>
        <p:spPr>
          <a:xfrm>
            <a:off x="609600" y="1371600"/>
            <a:ext cx="7924800" cy="5355312"/>
          </a:xfrm>
          <a:prstGeom prst="rect">
            <a:avLst/>
          </a:prstGeom>
          <a:solidFill>
            <a:srgbClr val="C00000">
              <a:alpha val="64000"/>
            </a:srgbClr>
          </a:solidFill>
        </p:spPr>
        <p:txBody>
          <a:bodyPr wrap="square" rtlCol="0">
            <a:spAutoFit/>
          </a:bodyPr>
          <a:lstStyle/>
          <a:p>
            <a:r>
              <a:rPr lang="en-US" b="1" dirty="0">
                <a:solidFill>
                  <a:srgbClr val="FFFF00"/>
                </a:solidFill>
              </a:rPr>
              <a:t>If you’re alive and you’re living in the U.S., chances are you’ve gone through your fair share of cell phones, laptops, tablets and various other techno-gizmos. I’m sure you’ve also noticed that every time you think you’ve emptied your savings and maxed your credit card on the next most awesome thing you just </a:t>
            </a:r>
            <a:r>
              <a:rPr lang="en-US" b="1" i="1" dirty="0">
                <a:solidFill>
                  <a:srgbClr val="FFFF00"/>
                </a:solidFill>
              </a:rPr>
              <a:t>had </a:t>
            </a:r>
            <a:r>
              <a:rPr lang="en-US" b="1" dirty="0">
                <a:solidFill>
                  <a:srgbClr val="FFFF00"/>
                </a:solidFill>
              </a:rPr>
              <a:t>to have, a newer even better edition comes out in a month. We’re programmed to update, upgrade, trade-in all for the sake of keeping up with the proverbial Jones’. But what our electronic consumerism doesn’t address is what to do with all that now obsolete </a:t>
            </a:r>
            <a:r>
              <a:rPr lang="en-US" b="1" dirty="0" smtClean="0">
                <a:solidFill>
                  <a:srgbClr val="FFFF00"/>
                </a:solidFill>
              </a:rPr>
              <a:t>technology….</a:t>
            </a:r>
          </a:p>
          <a:p>
            <a:endParaRPr lang="en-US" b="1" dirty="0" smtClean="0">
              <a:solidFill>
                <a:srgbClr val="FFFF00"/>
              </a:solidFill>
            </a:endParaRPr>
          </a:p>
          <a:p>
            <a:r>
              <a:rPr lang="en-US" b="1" dirty="0">
                <a:solidFill>
                  <a:srgbClr val="FFFF00"/>
                </a:solidFill>
              </a:rPr>
              <a:t>[</a:t>
            </a:r>
            <a:r>
              <a:rPr lang="en-US" b="1" dirty="0" smtClean="0">
                <a:solidFill>
                  <a:srgbClr val="FFFF00"/>
                </a:solidFill>
              </a:rPr>
              <a:t>An] </a:t>
            </a:r>
            <a:r>
              <a:rPr lang="en-US" b="1" dirty="0">
                <a:solidFill>
                  <a:srgbClr val="FFFF00"/>
                </a:solidFill>
              </a:rPr>
              <a:t>unfortunate amount find their way into dumpsters or recycling bins. Now, recycling bins may not seem so bad…if they’re being collected by the right </a:t>
            </a:r>
            <a:r>
              <a:rPr lang="en-US" b="1" dirty="0" smtClean="0">
                <a:solidFill>
                  <a:srgbClr val="FFFF00"/>
                </a:solidFill>
              </a:rPr>
              <a:t>people… </a:t>
            </a:r>
          </a:p>
          <a:p>
            <a:endParaRPr lang="en-US" b="1" dirty="0">
              <a:solidFill>
                <a:srgbClr val="FFFF00"/>
              </a:solidFill>
            </a:endParaRPr>
          </a:p>
          <a:p>
            <a:r>
              <a:rPr lang="en-US" b="1" dirty="0" smtClean="0">
                <a:solidFill>
                  <a:srgbClr val="FFFF00"/>
                </a:solidFill>
              </a:rPr>
              <a:t>Imagine </a:t>
            </a:r>
            <a:r>
              <a:rPr lang="en-US" b="1" dirty="0">
                <a:solidFill>
                  <a:srgbClr val="FFFF00"/>
                </a:solidFill>
              </a:rPr>
              <a:t>mountains of box TV’s and flip phones leaching their mercury and lead into local water supplies, children climbing around busted monitor screens or refrigerator insulation used as kindling for fires. I’m sure the image I’m painting sounds like some kind of future, dystopian sci-fi hell, but for the people of Accra, Ghana it’s very real</a:t>
            </a:r>
            <a:r>
              <a:rPr lang="en-US" b="1" dirty="0" smtClean="0">
                <a:solidFill>
                  <a:srgbClr val="FFFF00"/>
                </a:solidFill>
              </a:rPr>
              <a:t>. [</a:t>
            </a:r>
            <a:r>
              <a:rPr lang="en-US" b="1" dirty="0" smtClean="0">
                <a:solidFill>
                  <a:srgbClr val="FFFF00"/>
                </a:solidFill>
                <a:hlinkClick r:id="rId4"/>
              </a:rPr>
              <a:t>Source</a:t>
            </a:r>
            <a:r>
              <a:rPr lang="en-US" b="1" dirty="0" smtClean="0">
                <a:solidFill>
                  <a:srgbClr val="FFFF00"/>
                </a:solidFill>
              </a:rPr>
              <a:t>]</a:t>
            </a:r>
            <a:endParaRPr lang="en-US" b="1" dirty="0" smtClean="0">
              <a:solidFill>
                <a:srgbClr val="FFFF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8200"/>
            <a:ext cx="926782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276225"/>
            <a:ext cx="9239250" cy="63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932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540" y="152400"/>
            <a:ext cx="5772956" cy="114316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225635"/>
            <a:ext cx="5915851" cy="2391109"/>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36" y="1409514"/>
            <a:ext cx="5973009" cy="1333686"/>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4759" y="4933713"/>
            <a:ext cx="6020641" cy="1695687"/>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2895600"/>
            <a:ext cx="6039693" cy="885949"/>
          </a:xfrm>
          <a:prstGeom prst="rect">
            <a:avLst/>
          </a:prstGeom>
        </p:spPr>
      </p:pic>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036" y="152400"/>
            <a:ext cx="3381847" cy="2838846"/>
          </a:xfrm>
          <a:prstGeom prst="rect">
            <a:avLst/>
          </a:prstGeom>
        </p:spPr>
      </p:pic>
      <p:pic>
        <p:nvPicPr>
          <p:cNvPr id="8" name="Picture 7"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2939" y="3101340"/>
            <a:ext cx="4105848" cy="3620005"/>
          </a:xfrm>
          <a:prstGeom prst="rect">
            <a:avLst/>
          </a:prstGeom>
        </p:spPr>
      </p:pic>
      <p:pic>
        <p:nvPicPr>
          <p:cNvPr id="9" name="Picture 8"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 y="2885531"/>
            <a:ext cx="4591691" cy="3896269"/>
          </a:xfrm>
          <a:prstGeom prst="rect">
            <a:avLst/>
          </a:prstGeom>
        </p:spPr>
      </p:pic>
      <p:pic>
        <p:nvPicPr>
          <p:cNvPr id="10" name="Picture 9"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0750" y="152400"/>
            <a:ext cx="5010850" cy="3134163"/>
          </a:xfrm>
          <a:prstGeom prst="rect">
            <a:avLst/>
          </a:prstGeom>
        </p:spPr>
      </p:pic>
      <p:pic>
        <p:nvPicPr>
          <p:cNvPr id="11" name="Picture 10"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677" y="76200"/>
            <a:ext cx="8916645" cy="6077799"/>
          </a:xfrm>
          <a:prstGeom prst="rect">
            <a:avLst/>
          </a:prstGeom>
        </p:spPr>
      </p:pic>
      <p:pic>
        <p:nvPicPr>
          <p:cNvPr id="12" name="Picture 11"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01" y="3085224"/>
            <a:ext cx="5486400" cy="3696575"/>
          </a:xfrm>
          <a:prstGeom prst="rect">
            <a:avLst/>
          </a:prstGeom>
          <a:ln>
            <a:noFill/>
          </a:ln>
          <a:effectLst>
            <a:softEdge rad="112500"/>
          </a:effectLst>
        </p:spPr>
      </p:pic>
      <p:pic>
        <p:nvPicPr>
          <p:cNvPr id="13" name="Picture 12" descr="Screen Clippi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568883" y="47004"/>
            <a:ext cx="5498917" cy="3642545"/>
          </a:xfrm>
          <a:prstGeom prst="rect">
            <a:avLst/>
          </a:prstGeom>
          <a:ln>
            <a:noFill/>
          </a:ln>
          <a:effectLst>
            <a:softEdge rad="112500"/>
          </a:effectLst>
        </p:spPr>
      </p:pic>
    </p:spTree>
    <p:extLst>
      <p:ext uri="{BB962C8B-B14F-4D97-AF65-F5344CB8AC3E}">
        <p14:creationId xmlns:p14="http://schemas.microsoft.com/office/powerpoint/2010/main" val="323920089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cij.org/blog/wp-content/uploads/2008/10/e-waste-dumping-routes-larg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398" y="685800"/>
            <a:ext cx="8315402" cy="533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5864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4343400" y="457200"/>
            <a:ext cx="4495800" cy="2246769"/>
          </a:xfrm>
          <a:prstGeom prst="rect">
            <a:avLst/>
          </a:prstGeom>
          <a:noFill/>
          <a:ln w="9525">
            <a:noFill/>
            <a:miter lim="800000"/>
            <a:headEnd/>
            <a:tailEnd/>
          </a:ln>
        </p:spPr>
        <p:txBody>
          <a:bodyPr wrap="square">
            <a:spAutoFit/>
          </a:bodyPr>
          <a:lstStyle/>
          <a:p>
            <a:pPr marL="342900" lvl="0" indent="-342900">
              <a:spcBef>
                <a:spcPct val="50000"/>
              </a:spcBef>
              <a:buFontTx/>
              <a:buAutoNum type="arabicParenR"/>
            </a:pPr>
            <a:r>
              <a:rPr lang="en-US" sz="2000" dirty="0" smtClean="0">
                <a:solidFill>
                  <a:srgbClr val="FFFF00"/>
                </a:solidFill>
              </a:rPr>
              <a:t>What happens to our electronic devices when we’re done with them?</a:t>
            </a:r>
            <a:endParaRPr lang="en-US" sz="2000" dirty="0" smtClean="0">
              <a:solidFill>
                <a:srgbClr val="FFFF00"/>
              </a:solidFill>
            </a:endParaRPr>
          </a:p>
          <a:p>
            <a:pPr marL="342900" lvl="0" indent="-342900">
              <a:spcBef>
                <a:spcPct val="50000"/>
              </a:spcBef>
              <a:buFontTx/>
              <a:buAutoNum type="arabicParenR"/>
            </a:pPr>
            <a:r>
              <a:rPr lang="en-US" sz="2000" dirty="0" smtClean="0">
                <a:solidFill>
                  <a:srgbClr val="FFFF00"/>
                </a:solidFill>
              </a:rPr>
              <a:t>Why should we care</a:t>
            </a:r>
            <a:r>
              <a:rPr lang="en-US" sz="2000" dirty="0" smtClean="0">
                <a:solidFill>
                  <a:srgbClr val="FFFF00"/>
                </a:solidFill>
              </a:rPr>
              <a:t>? [</a:t>
            </a:r>
            <a:r>
              <a:rPr lang="en-US" sz="2000" b="1" dirty="0" smtClean="0">
                <a:solidFill>
                  <a:srgbClr val="FFFF00"/>
                </a:solidFill>
                <a:hlinkClick r:id="rId2"/>
              </a:rPr>
              <a:t>CBS, 2013</a:t>
            </a:r>
            <a:r>
              <a:rPr lang="en-US" sz="2000" dirty="0" smtClean="0">
                <a:solidFill>
                  <a:srgbClr val="FFFF00"/>
                </a:solidFill>
              </a:rPr>
              <a:t>]</a:t>
            </a:r>
            <a:endParaRPr lang="en-US" sz="2000" dirty="0" smtClean="0">
              <a:solidFill>
                <a:srgbClr val="FFFF00"/>
              </a:solidFill>
            </a:endParaRPr>
          </a:p>
          <a:p>
            <a:pPr marL="342900" lvl="0" indent="-342900">
              <a:spcBef>
                <a:spcPct val="50000"/>
              </a:spcBef>
              <a:buFontTx/>
              <a:buAutoNum type="arabicParenR"/>
            </a:pPr>
            <a:r>
              <a:rPr lang="en-US" sz="2000" dirty="0" smtClean="0">
                <a:solidFill>
                  <a:srgbClr val="FFFF00"/>
                </a:solidFill>
              </a:rPr>
              <a:t>What can be done? [</a:t>
            </a:r>
            <a:r>
              <a:rPr lang="en-US" sz="2000" b="1" dirty="0" smtClean="0">
                <a:solidFill>
                  <a:srgbClr val="FFFF00"/>
                </a:solidFill>
                <a:hlinkClick r:id="rId3"/>
              </a:rPr>
              <a:t>Mike </a:t>
            </a:r>
            <a:r>
              <a:rPr lang="en-US" sz="2000" b="1" dirty="0" smtClean="0">
                <a:solidFill>
                  <a:srgbClr val="FFFF00"/>
                </a:solidFill>
                <a:hlinkClick r:id="rId3"/>
              </a:rPr>
              <a:t>Biddle</a:t>
            </a:r>
            <a:r>
              <a:rPr lang="en-US" sz="2000" b="1" dirty="0" smtClean="0">
                <a:solidFill>
                  <a:srgbClr val="FFFF00"/>
                </a:solidFill>
              </a:rPr>
              <a:t>, </a:t>
            </a:r>
            <a:r>
              <a:rPr lang="en-US" sz="2000" b="1" dirty="0" smtClean="0">
                <a:solidFill>
                  <a:srgbClr val="FFFF00"/>
                </a:solidFill>
                <a:hlinkClick r:id="rId4"/>
              </a:rPr>
              <a:t>PBS </a:t>
            </a:r>
            <a:r>
              <a:rPr lang="en-US" sz="2000" b="1" dirty="0" err="1" smtClean="0">
                <a:solidFill>
                  <a:srgbClr val="FFFF00"/>
                </a:solidFill>
                <a:hlinkClick r:id="rId4"/>
              </a:rPr>
              <a:t>Newshour</a:t>
            </a:r>
            <a:r>
              <a:rPr lang="en-US" sz="2000" dirty="0" smtClean="0">
                <a:solidFill>
                  <a:srgbClr val="FFFF00"/>
                </a:solidFill>
              </a:rPr>
              <a:t>]</a:t>
            </a:r>
            <a:endParaRPr lang="en-US" sz="2000" dirty="0">
              <a:solidFill>
                <a:srgbClr val="FFFF00"/>
              </a:solidFill>
            </a:endParaRPr>
          </a:p>
        </p:txBody>
      </p:sp>
      <p:pic>
        <p:nvPicPr>
          <p:cNvPr id="2050" name="Picture 2" descr="http://4.bp.blogspot.com/-yQhGyHh7Ehc/ThMCbjnIR7I/AAAAAAAAAK4/MfQ8Orn61oc/s1600/e-waste_1.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509" y="315544"/>
            <a:ext cx="3810000" cy="2838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www.greenpeace.org/international/Global/international/planet-2/image/2005/10/a-chinese-child-sits-amongst-a.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4549" y="3505200"/>
            <a:ext cx="4072651" cy="2713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43400" y="2846725"/>
            <a:ext cx="4419600" cy="3477875"/>
          </a:xfrm>
          <a:prstGeom prst="rect">
            <a:avLst/>
          </a:prstGeom>
          <a:noFill/>
        </p:spPr>
        <p:txBody>
          <a:bodyPr wrap="square" rtlCol="0">
            <a:spAutoFit/>
          </a:bodyPr>
          <a:lstStyle/>
          <a:p>
            <a:r>
              <a:rPr lang="en-US" sz="2000" dirty="0">
                <a:solidFill>
                  <a:srgbClr val="FFFF00"/>
                </a:solidFill>
              </a:rPr>
              <a:t>Every year, hundreds of thousands of old computers and mobile phones are dumped in landfills or burned in smelters. Thousands more are exported, often illegally, from the Europe, US, Japan and other </a:t>
            </a:r>
            <a:r>
              <a:rPr lang="en-US" sz="2000" dirty="0" err="1">
                <a:solidFill>
                  <a:srgbClr val="FFFF00"/>
                </a:solidFill>
              </a:rPr>
              <a:t>industrialised</a:t>
            </a:r>
            <a:r>
              <a:rPr lang="en-US" sz="2000" dirty="0">
                <a:solidFill>
                  <a:srgbClr val="FFFF00"/>
                </a:solidFill>
              </a:rPr>
              <a:t> countries, to Asia. There, workers at scrap yards, some of whom are children, are exposed to a cocktail of toxic chemicals and poisons</a:t>
            </a:r>
            <a:r>
              <a:rPr lang="en-US" sz="2000" dirty="0" smtClean="0">
                <a:solidFill>
                  <a:srgbClr val="FFFF00"/>
                </a:solidFill>
              </a:rPr>
              <a:t>. </a:t>
            </a:r>
            <a:r>
              <a:rPr lang="en-US" sz="2000" b="1" dirty="0" smtClean="0">
                <a:solidFill>
                  <a:srgbClr val="FFFF00"/>
                </a:solidFill>
              </a:rPr>
              <a:t>[</a:t>
            </a:r>
            <a:r>
              <a:rPr lang="en-US" sz="2000" b="1" dirty="0" smtClean="0">
                <a:solidFill>
                  <a:srgbClr val="FFFF00"/>
                </a:solidFill>
                <a:hlinkClick r:id="rId9"/>
              </a:rPr>
              <a:t>source</a:t>
            </a:r>
            <a:r>
              <a:rPr lang="en-US" sz="2000" b="1" dirty="0" smtClean="0">
                <a:solidFill>
                  <a:srgbClr val="FFFF00"/>
                </a:solidFill>
              </a:rPr>
              <a:t>]</a:t>
            </a:r>
            <a:endParaRPr lang="en-US" sz="2000" b="1" dirty="0">
              <a:solidFill>
                <a:srgbClr val="FFFF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TotalTime>
  <Words>326</Words>
  <Application>Microsoft Office PowerPoint</Application>
  <PresentationFormat>On-screen Show (4:3)</PresentationFormat>
  <Paragraphs>11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Default Design</vt:lpstr>
      <vt:lpstr>PowerPoint Presentation</vt:lpstr>
      <vt:lpstr>PowerPoint Presentation</vt:lpstr>
      <vt:lpstr>PowerPoint Presentation</vt:lpstr>
      <vt:lpstr>PowerPoint Presentation</vt:lpstr>
      <vt:lpstr>PowerPoint Presentation</vt:lpstr>
    </vt:vector>
  </TitlesOfParts>
  <Company>Kirkwood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Kirkwood Community College</dc:creator>
  <cp:lastModifiedBy>Windows User</cp:lastModifiedBy>
  <cp:revision>279</cp:revision>
  <dcterms:created xsi:type="dcterms:W3CDTF">2004-01-22T14:43:52Z</dcterms:created>
  <dcterms:modified xsi:type="dcterms:W3CDTF">2014-11-23T21:57:48Z</dcterms:modified>
</cp:coreProperties>
</file>