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8" r:id="rId3"/>
    <p:sldId id="288" r:id="rId4"/>
    <p:sldId id="261" r:id="rId5"/>
    <p:sldId id="260" r:id="rId6"/>
    <p:sldId id="259" r:id="rId7"/>
    <p:sldId id="262" r:id="rId8"/>
    <p:sldId id="285" r:id="rId9"/>
    <p:sldId id="289" r:id="rId10"/>
    <p:sldId id="264" r:id="rId11"/>
    <p:sldId id="265" r:id="rId12"/>
    <p:sldId id="266" r:id="rId13"/>
    <p:sldId id="267" r:id="rId14"/>
    <p:sldId id="268" r:id="rId15"/>
    <p:sldId id="287" r:id="rId16"/>
    <p:sldId id="269" r:id="rId17"/>
    <p:sldId id="270" r:id="rId18"/>
    <p:sldId id="271" r:id="rId19"/>
    <p:sldId id="272" r:id="rId20"/>
    <p:sldId id="274" r:id="rId21"/>
    <p:sldId id="275" r:id="rId22"/>
    <p:sldId id="290" r:id="rId23"/>
    <p:sldId id="276" r:id="rId24"/>
    <p:sldId id="277" r:id="rId25"/>
    <p:sldId id="278" r:id="rId26"/>
    <p:sldId id="280" r:id="rId27"/>
    <p:sldId id="279" r:id="rId28"/>
    <p:sldId id="291" r:id="rId29"/>
    <p:sldId id="292"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29" autoAdjust="0"/>
    <p:restoredTop sz="94660"/>
  </p:normalViewPr>
  <p:slideViewPr>
    <p:cSldViewPr>
      <p:cViewPr>
        <p:scale>
          <a:sx n="50" d="100"/>
          <a:sy n="50" d="100"/>
        </p:scale>
        <p:origin x="-2310" y="-498"/>
      </p:cViewPr>
      <p:guideLst>
        <p:guide orient="horz" pos="2160"/>
        <p:guide pos="2880"/>
      </p:guideLst>
    </p:cSldViewPr>
  </p:slideViewPr>
  <p:notesTextViewPr>
    <p:cViewPr>
      <p:scale>
        <a:sx n="1" d="1"/>
        <a:sy n="1" d="1"/>
      </p:scale>
      <p:origin x="0" y="0"/>
    </p:cViewPr>
  </p:notesTextViewPr>
  <p:sorterViewPr>
    <p:cViewPr>
      <p:scale>
        <a:sx n="100" d="100"/>
        <a:sy n="100" d="100"/>
      </p:scale>
      <p:origin x="0" y="44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275287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2155481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95549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408818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80589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87908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137517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166562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248999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49494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5A880-720D-4801-BD6C-D041F264558B}" type="datetimeFigureOut">
              <a:rPr lang="en-US" smtClean="0"/>
              <a:t>11/22/2015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B65588-6E79-4700-8F1B-49C847CD9535}" type="slidenum">
              <a:rPr lang="en-US" smtClean="0"/>
              <a:t>‹#›</a:t>
            </a:fld>
            <a:endParaRPr lang="en-US" dirty="0"/>
          </a:p>
        </p:txBody>
      </p:sp>
    </p:spTree>
    <p:extLst>
      <p:ext uri="{BB962C8B-B14F-4D97-AF65-F5344CB8AC3E}">
        <p14:creationId xmlns:p14="http://schemas.microsoft.com/office/powerpoint/2010/main" val="343659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A0A00"/>
            </a:gs>
            <a:gs pos="74000">
              <a:schemeClr val="bg1"/>
            </a:gs>
            <a:gs pos="100000">
              <a:schemeClr val="accent2">
                <a:lumMod val="5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5A880-720D-4801-BD6C-D041F264558B}" type="datetimeFigureOut">
              <a:rPr lang="en-US" smtClean="0"/>
              <a:t>11/22/2015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65588-6E79-4700-8F1B-49C847CD9535}" type="slidenum">
              <a:rPr lang="en-US" smtClean="0"/>
              <a:t>‹#›</a:t>
            </a:fld>
            <a:endParaRPr lang="en-US" dirty="0"/>
          </a:p>
        </p:txBody>
      </p:sp>
    </p:spTree>
    <p:extLst>
      <p:ext uri="{BB962C8B-B14F-4D97-AF65-F5344CB8AC3E}">
        <p14:creationId xmlns:p14="http://schemas.microsoft.com/office/powerpoint/2010/main" val="39496873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tmp"/><Relationship Id="rId2" Type="http://schemas.openxmlformats.org/officeDocument/2006/relationships/hyperlink" Target="http://www.firstworldwar.com/features/aslowfuse.htm"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www.youtube.com/watch?v=61QfNis-8bE"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rarehistoricalphotos.com/annual-midnight-swearing-nazi-ss-troops-feldherrnhalle-munich-1938/" TargetMode="External"/><Relationship Id="rId4" Type="http://schemas.openxmlformats.org/officeDocument/2006/relationships/image" Target="../media/image33.tmp"/></Relationships>
</file>

<file path=ppt/slides/_rels/slide1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tmp"/><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tmp"/><Relationship Id="rId4" Type="http://schemas.openxmlformats.org/officeDocument/2006/relationships/image" Target="../media/image41.tmp"/></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XySWPk3Sd8"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tmp"/><Relationship Id="rId5" Type="http://schemas.openxmlformats.org/officeDocument/2006/relationships/image" Target="../media/image47.tmp"/><Relationship Id="rId4" Type="http://schemas.openxmlformats.org/officeDocument/2006/relationships/image" Target="../media/image46.tmp"/></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tmp"/><Relationship Id="rId7" Type="http://schemas.openxmlformats.org/officeDocument/2006/relationships/image" Target="../media/image54.jpeg"/><Relationship Id="rId2" Type="http://schemas.openxmlformats.org/officeDocument/2006/relationships/image" Target="../media/image49.tmp"/><Relationship Id="rId1" Type="http://schemas.openxmlformats.org/officeDocument/2006/relationships/slideLayout" Target="../slideLayouts/slideLayout7.xml"/><Relationship Id="rId6" Type="http://schemas.openxmlformats.org/officeDocument/2006/relationships/image" Target="../media/image53.tmp"/><Relationship Id="rId5" Type="http://schemas.openxmlformats.org/officeDocument/2006/relationships/image" Target="../media/image52.tmp"/><Relationship Id="rId10" Type="http://schemas.openxmlformats.org/officeDocument/2006/relationships/image" Target="../media/image57.jpeg"/><Relationship Id="rId4" Type="http://schemas.openxmlformats.org/officeDocument/2006/relationships/image" Target="../media/image51.tmp"/><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tmp"/><Relationship Id="rId7" Type="http://schemas.openxmlformats.org/officeDocument/2006/relationships/image" Target="../media/image63.jpeg"/><Relationship Id="rId2" Type="http://schemas.openxmlformats.org/officeDocument/2006/relationships/image" Target="../media/image58.tmp"/><Relationship Id="rId1" Type="http://schemas.openxmlformats.org/officeDocument/2006/relationships/slideLayout" Target="../slideLayouts/slideLayout7.xml"/><Relationship Id="rId6" Type="http://schemas.openxmlformats.org/officeDocument/2006/relationships/image" Target="../media/image62.tmp"/><Relationship Id="rId5" Type="http://schemas.openxmlformats.org/officeDocument/2006/relationships/image" Target="../media/image61.tmp"/><Relationship Id="rId4" Type="http://schemas.openxmlformats.org/officeDocument/2006/relationships/image" Target="../media/image60.tmp"/></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tmp"/><Relationship Id="rId5" Type="http://schemas.openxmlformats.org/officeDocument/2006/relationships/image" Target="../media/image67.jpeg"/><Relationship Id="rId4" Type="http://schemas.openxmlformats.org/officeDocument/2006/relationships/image" Target="../media/image66.tmp"/></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tmp"/><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tmp"/><Relationship Id="rId7" Type="http://schemas.openxmlformats.org/officeDocument/2006/relationships/image" Target="../media/image89.jpeg"/><Relationship Id="rId2" Type="http://schemas.openxmlformats.org/officeDocument/2006/relationships/image" Target="../media/image85.tmp"/><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hyperlink" Target="http://www.white-rose-studies.org/The_Leaflets.html" TargetMode="Externa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historyisaweapon.com/defcon1/whiterose.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youtube.com/watch?v=cVi5Wmo6Ag4" TargetMode="Externa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youtube.com/watch?v=idiJegt7tF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translate.google.com/translate?hl=en&amp;sl=de&amp;u=http://www.rosaliste.de/index.php?id%3D120&amp;prev=search"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9fEM-MfSiU" TargetMode="External"/><Relationship Id="rId2" Type="http://schemas.openxmlformats.org/officeDocument/2006/relationships/image" Target="../media/image14.tmp"/><Relationship Id="rId1" Type="http://schemas.openxmlformats.org/officeDocument/2006/relationships/slideLayout" Target="../slideLayouts/slideLayout1.xml"/><Relationship Id="rId4" Type="http://schemas.openxmlformats.org/officeDocument/2006/relationships/hyperlink" Target="http://www.hitler.org/speeches/04-12-2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tmp"/><Relationship Id="rId1" Type="http://schemas.openxmlformats.org/officeDocument/2006/relationships/slideLayout" Target="../slideLayouts/slideLayout7.xml"/><Relationship Id="rId6" Type="http://schemas.openxmlformats.org/officeDocument/2006/relationships/image" Target="../media/image19.tmp"/><Relationship Id="rId5" Type="http://schemas.openxmlformats.org/officeDocument/2006/relationships/image" Target="../media/image18.jpeg"/><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 Id="rId6" Type="http://schemas.openxmlformats.org/officeDocument/2006/relationships/image" Target="../media/image25.tmp"/><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9050"/>
            <a:ext cx="9144000" cy="6858000"/>
          </a:xfrm>
          <a:prstGeom prst="rect">
            <a:avLst/>
          </a:prstGeom>
        </p:spPr>
      </p:pic>
      <p:sp>
        <p:nvSpPr>
          <p:cNvPr id="3" name="TextBox 2"/>
          <p:cNvSpPr txBox="1">
            <a:spLocks noChangeArrowheads="1"/>
          </p:cNvSpPr>
          <p:nvPr/>
        </p:nvSpPr>
        <p:spPr bwMode="auto">
          <a:xfrm>
            <a:off x="838200" y="323671"/>
            <a:ext cx="7467600" cy="1200329"/>
          </a:xfrm>
          <a:prstGeom prst="rect">
            <a:avLst/>
          </a:prstGeom>
          <a:solidFill>
            <a:srgbClr val="C00000">
              <a:alpha val="78038"/>
            </a:srgbClr>
          </a:solidFill>
          <a:ln w="38100">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dirty="0">
                <a:solidFill>
                  <a:schemeClr val="bg1"/>
                </a:solidFill>
                <a:latin typeface="Calibri" pitchFamily="34" charset="0"/>
                <a:ea typeface="Batang" pitchFamily="18" charset="-127"/>
              </a:rPr>
              <a:t>In the Shadow of the Third Reich: </a:t>
            </a:r>
          </a:p>
          <a:p>
            <a:pPr algn="ctr" eaLnBrk="1" hangingPunct="1">
              <a:spcBef>
                <a:spcPct val="0"/>
              </a:spcBef>
              <a:buFontTx/>
              <a:buNone/>
            </a:pPr>
            <a:r>
              <a:rPr lang="en-US" altLang="en-US" sz="3600" b="1" dirty="0">
                <a:solidFill>
                  <a:schemeClr val="bg1"/>
                </a:solidFill>
                <a:latin typeface="Calibri" pitchFamily="34" charset="0"/>
                <a:ea typeface="Batang" pitchFamily="18" charset="-127"/>
              </a:rPr>
              <a:t>A Walking Tour of Munich, </a:t>
            </a:r>
            <a:r>
              <a:rPr lang="en-US" altLang="en-US" sz="3600" b="1" dirty="0" smtClean="0">
                <a:solidFill>
                  <a:schemeClr val="bg1"/>
                </a:solidFill>
                <a:latin typeface="Calibri" pitchFamily="34" charset="0"/>
                <a:ea typeface="Batang" pitchFamily="18" charset="-127"/>
              </a:rPr>
              <a:t>Germany</a:t>
            </a:r>
            <a:endParaRPr lang="en-US" altLang="en-US" sz="3600" dirty="0">
              <a:solidFill>
                <a:schemeClr val="bg1"/>
              </a:solidFill>
              <a:latin typeface="Calibri" pitchFamily="34" charset="0"/>
              <a:ea typeface="Batang" pitchFamily="18" charset="-127"/>
            </a:endParaRPr>
          </a:p>
        </p:txBody>
      </p:sp>
      <p:sp>
        <p:nvSpPr>
          <p:cNvPr id="4" name="TextBox 3"/>
          <p:cNvSpPr txBox="1">
            <a:spLocks noChangeArrowheads="1"/>
          </p:cNvSpPr>
          <p:nvPr/>
        </p:nvSpPr>
        <p:spPr bwMode="auto">
          <a:xfrm>
            <a:off x="1371600" y="5352871"/>
            <a:ext cx="6419850" cy="1200329"/>
          </a:xfrm>
          <a:prstGeom prst="rect">
            <a:avLst/>
          </a:prstGeom>
          <a:solidFill>
            <a:srgbClr val="C00000">
              <a:alpha val="78038"/>
            </a:srgbClr>
          </a:solidFill>
          <a:ln w="38100">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dirty="0" smtClean="0">
                <a:solidFill>
                  <a:schemeClr val="bg1"/>
                </a:solidFill>
                <a:latin typeface="Calibri" pitchFamily="34" charset="0"/>
                <a:ea typeface="Batang" pitchFamily="18" charset="-127"/>
              </a:rPr>
              <a:t>Robinson Yost (Social Sciences)</a:t>
            </a:r>
          </a:p>
          <a:p>
            <a:pPr algn="ctr" eaLnBrk="1" hangingPunct="1">
              <a:spcBef>
                <a:spcPct val="0"/>
              </a:spcBef>
              <a:buFontTx/>
              <a:buNone/>
            </a:pPr>
            <a:r>
              <a:rPr lang="en-US" altLang="en-US" sz="3600" b="1" dirty="0" smtClean="0">
                <a:solidFill>
                  <a:schemeClr val="bg1"/>
                </a:solidFill>
                <a:latin typeface="Calibri" pitchFamily="34" charset="0"/>
                <a:ea typeface="Batang" pitchFamily="18" charset="-127"/>
              </a:rPr>
              <a:t>Laura Yost (Distance Learning)</a:t>
            </a:r>
            <a:endParaRPr lang="en-US" altLang="en-US" sz="3600" dirty="0">
              <a:solidFill>
                <a:schemeClr val="bg1"/>
              </a:solidFill>
              <a:latin typeface="Calibri" pitchFamily="34" charset="0"/>
              <a:ea typeface="Batang" pitchFamily="18" charset="-127"/>
            </a:endParaRPr>
          </a:p>
        </p:txBody>
      </p:sp>
      <p:sp>
        <p:nvSpPr>
          <p:cNvPr id="5" name="TextBox 4"/>
          <p:cNvSpPr txBox="1">
            <a:spLocks noChangeArrowheads="1"/>
          </p:cNvSpPr>
          <p:nvPr/>
        </p:nvSpPr>
        <p:spPr bwMode="auto">
          <a:xfrm>
            <a:off x="1828800" y="1905506"/>
            <a:ext cx="5410200" cy="3046988"/>
          </a:xfrm>
          <a:prstGeom prst="rect">
            <a:avLst/>
          </a:prstGeom>
          <a:solidFill>
            <a:srgbClr val="C00000">
              <a:alpha val="78038"/>
            </a:srgbClr>
          </a:solidFill>
          <a:ln w="38100">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dirty="0" smtClean="0">
                <a:solidFill>
                  <a:srgbClr val="FFC000"/>
                </a:solidFill>
                <a:latin typeface="Calibri" pitchFamily="34" charset="0"/>
                <a:ea typeface="Batang" pitchFamily="18" charset="-127"/>
              </a:rPr>
              <a:t>“Among all German cities, Munich has arguably had the most difficulty during the post-war period in coming to terms with the legacy of the Third Reich.”</a:t>
            </a:r>
            <a:endParaRPr lang="en-US" altLang="en-US" dirty="0">
              <a:solidFill>
                <a:srgbClr val="FFC000"/>
              </a:solidFill>
              <a:latin typeface="Calibri" pitchFamily="34" charset="0"/>
              <a:ea typeface="Batang" pitchFamily="18" charset="-127"/>
            </a:endParaRPr>
          </a:p>
        </p:txBody>
      </p:sp>
    </p:spTree>
    <p:extLst>
      <p:ext uri="{BB962C8B-B14F-4D97-AF65-F5344CB8AC3E}">
        <p14:creationId xmlns:p14="http://schemas.microsoft.com/office/powerpoint/2010/main" val="263027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unich_hitler_l">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
          <a:stretch/>
        </p:blipFill>
        <p:spPr bwMode="auto">
          <a:xfrm>
            <a:off x="784604" y="285750"/>
            <a:ext cx="7597396" cy="5276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useBgFill="1">
        <p:nvSpPr>
          <p:cNvPr id="3" name="TextBox 2"/>
          <p:cNvSpPr txBox="1"/>
          <p:nvPr/>
        </p:nvSpPr>
        <p:spPr>
          <a:xfrm>
            <a:off x="533400" y="5181600"/>
            <a:ext cx="8064121" cy="1477328"/>
          </a:xfrm>
          <a:prstGeom prst="rect">
            <a:avLst/>
          </a:prstGeom>
          <a:ln w="38100">
            <a:solidFill>
              <a:schemeClr val="tx1"/>
            </a:solidFill>
          </a:ln>
        </p:spPr>
        <p:txBody>
          <a:bodyPr wrap="square" rtlCol="0">
            <a:spAutoFit/>
          </a:bodyPr>
          <a:lstStyle/>
          <a:p>
            <a:pPr algn="ctr"/>
            <a:r>
              <a:rPr lang="en-US" sz="3000" dirty="0"/>
              <a:t> “Adolf Hitler, the German patriot in the middle of the crowd stands with blazing </a:t>
            </a:r>
            <a:r>
              <a:rPr lang="en-US" sz="3000" dirty="0" smtClean="0"/>
              <a:t>eyes,”</a:t>
            </a:r>
            <a:r>
              <a:rPr lang="en-US" sz="3000" i="1" dirty="0" smtClean="0"/>
              <a:t>  </a:t>
            </a:r>
          </a:p>
          <a:p>
            <a:pPr algn="ctr"/>
            <a:r>
              <a:rPr lang="en-US" sz="3000" i="1" dirty="0"/>
              <a:t>T</a:t>
            </a:r>
            <a:r>
              <a:rPr lang="en-US" sz="3000" i="1" dirty="0" smtClean="0"/>
              <a:t>he </a:t>
            </a:r>
            <a:r>
              <a:rPr lang="en-US" sz="3000" i="1" dirty="0" err="1"/>
              <a:t>Illustrierte</a:t>
            </a:r>
            <a:r>
              <a:rPr lang="en-US" sz="3000" i="1" dirty="0"/>
              <a:t> </a:t>
            </a:r>
            <a:r>
              <a:rPr lang="en-US" sz="3000" i="1" dirty="0" err="1" smtClean="0"/>
              <a:t>Beobachter</a:t>
            </a:r>
            <a:r>
              <a:rPr lang="en-US" sz="3000" i="1" dirty="0" smtClean="0"/>
              <a:t> (12 March 1932)</a:t>
            </a:r>
            <a:endParaRPr lang="en-US" sz="3000" dirty="0"/>
          </a:p>
        </p:txBody>
      </p:sp>
      <p:pic>
        <p:nvPicPr>
          <p:cNvPr id="36866" name="Picture 2" descr="F:\Travel Photos\Germany January 2014\Munich\P12005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F:\Travel Photos\Germany January 2014\Munich\P120060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14400"/>
            <a:ext cx="6934200" cy="5200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228600"/>
            <a:ext cx="4039087" cy="6469385"/>
          </a:xfrm>
          <a:prstGeom prst="rect">
            <a:avLst/>
          </a:prstGeom>
          <a:ln w="38100">
            <a:solidFill>
              <a:schemeClr val="tx1"/>
            </a:solidFill>
          </a:ln>
        </p:spPr>
      </p:pic>
      <p:pic>
        <p:nvPicPr>
          <p:cNvPr id="10246" name="Picture 6" descr="F:\Travel Photos\Germany January 2014\Munich\P1210605.JPG"/>
          <p:cNvPicPr>
            <a:picLocks noChangeAspect="1" noChangeArrowheads="1"/>
          </p:cNvPicPr>
          <p:nvPr/>
        </p:nvPicPr>
        <p:blipFill rotWithShape="1">
          <a:blip r:embed="rId8">
            <a:extLst>
              <a:ext uri="{28A0092B-C50C-407E-A947-70E740481C1C}">
                <a14:useLocalDpi xmlns:a14="http://schemas.microsoft.com/office/drawing/2010/main" val="0"/>
              </a:ext>
            </a:extLst>
          </a:blip>
          <a:srcRect t="6312" b="19104"/>
          <a:stretch/>
        </p:blipFill>
        <p:spPr bwMode="auto">
          <a:xfrm>
            <a:off x="2362200" y="1633538"/>
            <a:ext cx="3951012" cy="3929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152400"/>
            <a:ext cx="4648200" cy="646331"/>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b="1" i="1" dirty="0" err="1" smtClean="0">
                <a:solidFill>
                  <a:srgbClr val="FFFF00"/>
                </a:solidFill>
                <a:cs typeface="+mn-cs"/>
              </a:rPr>
              <a:t>Feldherrnhalle</a:t>
            </a:r>
            <a:r>
              <a:rPr lang="en-US" sz="3600" b="1" dirty="0">
                <a:solidFill>
                  <a:srgbClr val="FFFF00"/>
                </a:solidFill>
              </a:rPr>
              <a:t> </a:t>
            </a:r>
            <a:r>
              <a:rPr lang="en-US" sz="3600" dirty="0" smtClean="0">
                <a:solidFill>
                  <a:srgbClr val="FFFF00"/>
                </a:solidFill>
                <a:cs typeface="+mn-cs"/>
              </a:rPr>
              <a:t>(1844</a:t>
            </a:r>
            <a:r>
              <a:rPr lang="en-US" sz="3600" dirty="0">
                <a:solidFill>
                  <a:srgbClr val="FFFF00"/>
                </a:solidFill>
                <a:cs typeface="+mn-cs"/>
              </a:rPr>
              <a:t>)</a:t>
            </a:r>
          </a:p>
        </p:txBody>
      </p:sp>
    </p:spTree>
    <p:extLst>
      <p:ext uri="{BB962C8B-B14F-4D97-AF65-F5344CB8AC3E}">
        <p14:creationId xmlns:p14="http://schemas.microsoft.com/office/powerpoint/2010/main" val="142897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500"/>
                                        <p:tgtEl>
                                          <p:spTgt spid="368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fade">
                                      <p:cBhvr>
                                        <p:cTn id="17" dur="500"/>
                                        <p:tgtEl>
                                          <p:spTgt spid="3686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46"/>
                                        </p:tgtEl>
                                        <p:attrNameLst>
                                          <p:attrName>style.visibility</p:attrName>
                                        </p:attrNameLst>
                                      </p:cBhvr>
                                      <p:to>
                                        <p:strVal val="visible"/>
                                      </p:to>
                                    </p:set>
                                    <p:animEffect transition="in" filter="fade">
                                      <p:cBhvr>
                                        <p:cTn id="28"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Travel Photos\Germany January 2014\Munich\P12005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67056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3" descr="F:\Travel Photos\Germany January 2014\Munich\P12006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425" y="1066800"/>
            <a:ext cx="5611575" cy="420868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75565"/>
            <a:ext cx="4086796" cy="5934904"/>
          </a:xfrm>
          <a:prstGeom prst="rect">
            <a:avLst/>
          </a:prstGeom>
          <a:ln>
            <a:noFill/>
          </a:ln>
          <a:effectLst>
            <a:softEdge rad="112500"/>
          </a:effectLst>
        </p:spPr>
      </p:pic>
      <p:pic>
        <p:nvPicPr>
          <p:cNvPr id="9221" name="Picture 5" descr="http://1.bp.blogspot.com/-6xY1NofajV8/UTDbXN15ogI/AAAAAAAACNU/AM7bfBJBmAI/s1600/Annual+midnight+swearing-in+of+Nazi+SS+troops,+Feldherrnhalle,+Munich,+1938.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5580"/>
            <a:ext cx="9220200" cy="683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5800" y="3277612"/>
            <a:ext cx="7848600" cy="3046988"/>
          </a:xfrm>
          <a:prstGeom prst="rect">
            <a:avLst/>
          </a:prstGeom>
          <a:solidFill>
            <a:srgbClr val="C00000">
              <a:alpha val="62000"/>
            </a:srgbClr>
          </a:solidFill>
          <a:ln w="38100">
            <a:solidFill>
              <a:srgbClr val="FFFF00"/>
            </a:solidFill>
          </a:ln>
        </p:spPr>
        <p:txBody>
          <a:bodyPr wrap="square">
            <a:spAutoFit/>
          </a:bodyPr>
          <a:lstStyle/>
          <a:p>
            <a:pPr algn="ctr">
              <a:defRPr/>
            </a:pPr>
            <a:r>
              <a:rPr lang="en-US" sz="3200" b="1" dirty="0">
                <a:solidFill>
                  <a:srgbClr val="FFFF00"/>
                </a:solidFill>
              </a:rPr>
              <a:t>“I vow to you, Adolf Hitler, as Führer and chancellor of the German Reich, loyalty and bravery. I vow to you and to the leaders that you set for me, absolute allegiance until death. So help me God</a:t>
            </a:r>
            <a:r>
              <a:rPr lang="en-US" sz="3200" b="1" dirty="0" smtClean="0">
                <a:solidFill>
                  <a:srgbClr val="FFFF00"/>
                </a:solidFill>
              </a:rPr>
              <a:t>.” </a:t>
            </a:r>
            <a:r>
              <a:rPr lang="en-US" sz="3200" b="1" i="1" dirty="0" err="1" smtClean="0">
                <a:solidFill>
                  <a:srgbClr val="FFFF00"/>
                </a:solidFill>
              </a:rPr>
              <a:t>Reichswehreid</a:t>
            </a:r>
            <a:r>
              <a:rPr lang="en-US" sz="3200" b="1" dirty="0" smtClean="0">
                <a:solidFill>
                  <a:srgbClr val="FFFF00"/>
                </a:solidFill>
              </a:rPr>
              <a:t> (Oath of Allegiance, 1934-1945)</a:t>
            </a:r>
            <a:endParaRPr lang="en-US" sz="3200" dirty="0">
              <a:solidFill>
                <a:srgbClr val="FFFF00"/>
              </a:solidFill>
            </a:endParaRPr>
          </a:p>
        </p:txBody>
      </p:sp>
    </p:spTree>
    <p:extLst>
      <p:ext uri="{BB962C8B-B14F-4D97-AF65-F5344CB8AC3E}">
        <p14:creationId xmlns:p14="http://schemas.microsoft.com/office/powerpoint/2010/main" val="2088825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 calcmode="lin" valueType="num">
                                      <p:cBhvr additive="base">
                                        <p:cTn id="13" dur="500" fill="hold"/>
                                        <p:tgtEl>
                                          <p:spTgt spid="25603"/>
                                        </p:tgtEl>
                                        <p:attrNameLst>
                                          <p:attrName>ppt_x</p:attrName>
                                        </p:attrNameLst>
                                      </p:cBhvr>
                                      <p:tavLst>
                                        <p:tav tm="0">
                                          <p:val>
                                            <p:strVal val="1+#ppt_w/2"/>
                                          </p:val>
                                        </p:tav>
                                        <p:tav tm="100000">
                                          <p:val>
                                            <p:strVal val="#ppt_x"/>
                                          </p:val>
                                        </p:tav>
                                      </p:tavLst>
                                    </p:anim>
                                    <p:anim calcmode="lin" valueType="num">
                                      <p:cBhvr additive="base">
                                        <p:cTn id="14" dur="5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21"/>
                                        </p:tgtEl>
                                        <p:attrNameLst>
                                          <p:attrName>style.visibility</p:attrName>
                                        </p:attrNameLst>
                                      </p:cBhvr>
                                      <p:to>
                                        <p:strVal val="visible"/>
                                      </p:to>
                                    </p:set>
                                    <p:animEffect transition="in" filter="fade">
                                      <p:cBhvr>
                                        <p:cTn id="24" dur="500"/>
                                        <p:tgtEl>
                                          <p:spTgt spid="92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t="3064"/>
          <a:stretch/>
        </p:blipFill>
        <p:spPr>
          <a:xfrm>
            <a:off x="4114800" y="228600"/>
            <a:ext cx="4696312" cy="6323509"/>
          </a:xfrm>
          <a:prstGeom prst="rect">
            <a:avLst/>
          </a:prstGeom>
          <a:ln w="38100">
            <a:solidFill>
              <a:schemeClr val="tx1"/>
            </a:solidFill>
          </a:ln>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6553530" cy="4214870"/>
          </a:xfrm>
          <a:prstGeom prst="rect">
            <a:avLst/>
          </a:prstGeom>
          <a:ln w="38100">
            <a:solidFill>
              <a:schemeClr val="tx1"/>
            </a:solidFill>
          </a:ln>
        </p:spPr>
      </p:pic>
      <p:pic>
        <p:nvPicPr>
          <p:cNvPr id="34819" name="Picture 3" descr="F:\Travel Photos\Germany January 2014\Munich\P12009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23" y="723353"/>
            <a:ext cx="4343400" cy="57911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 descr="F:\Travel Photos\Germany January 2014\Munich\P121059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663" y="392935"/>
            <a:ext cx="4743449" cy="63245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useBgFill="1">
        <p:nvSpPr>
          <p:cNvPr id="4" name="Rectangle 3"/>
          <p:cNvSpPr/>
          <p:nvPr/>
        </p:nvSpPr>
        <p:spPr>
          <a:xfrm>
            <a:off x="1318463" y="152400"/>
            <a:ext cx="7185621" cy="646331"/>
          </a:xfrm>
          <a:prstGeom prst="rect">
            <a:avLst/>
          </a:prstGeom>
          <a:ln w="38100">
            <a:solidFill>
              <a:schemeClr val="tx1"/>
            </a:solidFill>
          </a:ln>
        </p:spPr>
        <p:txBody>
          <a:bodyPr wrap="none">
            <a:spAutoFit/>
          </a:bodyPr>
          <a:lstStyle/>
          <a:p>
            <a:r>
              <a:rPr lang="en-US" sz="3600" b="1" i="1" dirty="0" err="1" smtClean="0"/>
              <a:t>Drueckebergergasse</a:t>
            </a:r>
            <a:r>
              <a:rPr lang="en-US" sz="3600" i="1" dirty="0" smtClean="0"/>
              <a:t> (</a:t>
            </a:r>
            <a:r>
              <a:rPr lang="en-US" sz="3600" dirty="0" smtClean="0"/>
              <a:t>Shirkers’ Alley)</a:t>
            </a:r>
            <a:r>
              <a:rPr lang="en-US" sz="3600" dirty="0"/>
              <a:t> </a:t>
            </a:r>
          </a:p>
        </p:txBody>
      </p:sp>
    </p:spTree>
    <p:extLst>
      <p:ext uri="{BB962C8B-B14F-4D97-AF65-F5344CB8AC3E}">
        <p14:creationId xmlns:p14="http://schemas.microsoft.com/office/powerpoint/2010/main" val="73181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19"/>
                                        </p:tgtEl>
                                        <p:attrNameLst>
                                          <p:attrName>style.visibility</p:attrName>
                                        </p:attrNameLst>
                                      </p:cBhvr>
                                      <p:to>
                                        <p:strVal val="visible"/>
                                      </p:to>
                                    </p:set>
                                    <p:animEffect transition="in" filter="fade">
                                      <p:cBhvr>
                                        <p:cTn id="33" dur="500"/>
                                        <p:tgtEl>
                                          <p:spTgt spid="348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818"/>
                                        </p:tgtEl>
                                        <p:attrNameLst>
                                          <p:attrName>style.visibility</p:attrName>
                                        </p:attrNameLst>
                                      </p:cBhvr>
                                      <p:to>
                                        <p:strVal val="visible"/>
                                      </p:to>
                                    </p:set>
                                    <p:animEffect transition="in" filter="fade">
                                      <p:cBhvr>
                                        <p:cTn id="38"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Travel Photos\Germany January 2014\Munich\P1200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4656534"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useBgFill="1">
        <p:nvSpPr>
          <p:cNvPr id="2" name="TextBox 1"/>
          <p:cNvSpPr txBox="1">
            <a:spLocks noChangeArrowheads="1"/>
          </p:cNvSpPr>
          <p:nvPr/>
        </p:nvSpPr>
        <p:spPr bwMode="auto">
          <a:xfrm>
            <a:off x="4876800" y="303074"/>
            <a:ext cx="3952875" cy="1754326"/>
          </a:xfrm>
          <a:prstGeom prst="rect">
            <a:avLst/>
          </a:prstGeom>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a:latin typeface="+mn-lt"/>
              </a:rPr>
              <a:t>Nazi Party Office (1925-1930) </a:t>
            </a:r>
            <a:r>
              <a:rPr lang="en-US" altLang="en-US" sz="3600" dirty="0" err="1">
                <a:latin typeface="+mn-lt"/>
              </a:rPr>
              <a:t>Schellingstraße</a:t>
            </a:r>
            <a:r>
              <a:rPr lang="en-US" altLang="en-US" sz="3600" dirty="0">
                <a:latin typeface="+mn-lt"/>
              </a:rPr>
              <a:t> 50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57200"/>
            <a:ext cx="4419600" cy="3232855"/>
          </a:xfrm>
          <a:prstGeom prst="rect">
            <a:avLst/>
          </a:prstGeom>
          <a:ln w="38100">
            <a:solidFill>
              <a:schemeClr val="tx1"/>
            </a:solidFill>
          </a:ln>
        </p:spPr>
      </p:pic>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b="5180"/>
          <a:stretch/>
        </p:blipFill>
        <p:spPr>
          <a:xfrm>
            <a:off x="1600200" y="2247900"/>
            <a:ext cx="5292891" cy="3314700"/>
          </a:xfrm>
          <a:prstGeom prst="rect">
            <a:avLst/>
          </a:prstGeom>
          <a:ln w="38100">
            <a:solidFill>
              <a:schemeClr val="tx1"/>
            </a:solidFill>
          </a:ln>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8935" y="3025671"/>
            <a:ext cx="4810265" cy="3527529"/>
          </a:xfrm>
          <a:prstGeom prst="rect">
            <a:avLst/>
          </a:prstGeom>
          <a:ln w="38100">
            <a:solidFill>
              <a:schemeClr val="tx1"/>
            </a:solidFill>
          </a:ln>
        </p:spPr>
      </p:pic>
      <p:pic>
        <p:nvPicPr>
          <p:cNvPr id="37891" name="Picture 3" descr="F:\Travel Photos\Germany January 2014\Munich\P12006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50" y="565150"/>
            <a:ext cx="4352925" cy="5803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2" name="Picture 4" descr="F:\Travel Photos\Germany January 2014\Munich\P120069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1959" t="19921" b="9616"/>
          <a:stretch/>
        </p:blipFill>
        <p:spPr bwMode="auto">
          <a:xfrm>
            <a:off x="3352800" y="901700"/>
            <a:ext cx="5438775" cy="5803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27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891"/>
                                        </p:tgtEl>
                                        <p:attrNameLst>
                                          <p:attrName>style.visibility</p:attrName>
                                        </p:attrNameLst>
                                      </p:cBhvr>
                                      <p:to>
                                        <p:strVal val="visible"/>
                                      </p:to>
                                    </p:set>
                                    <p:animEffect transition="in" filter="fade">
                                      <p:cBhvr>
                                        <p:cTn id="41" dur="500"/>
                                        <p:tgtEl>
                                          <p:spTgt spid="3789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892"/>
                                        </p:tgtEl>
                                        <p:attrNameLst>
                                          <p:attrName>style.visibility</p:attrName>
                                        </p:attrNameLst>
                                      </p:cBhvr>
                                      <p:to>
                                        <p:strVal val="visible"/>
                                      </p:to>
                                    </p:set>
                                    <p:animEffect transition="in" filter="fade">
                                      <p:cBhvr>
                                        <p:cTn id="46"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F:\Travel Photos\Germany January 2014\Munich\P13205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 y="228600"/>
            <a:ext cx="8229600" cy="1754326"/>
          </a:xfrm>
          <a:prstGeom prst="rect">
            <a:avLst/>
          </a:prstGeom>
          <a:solidFill>
            <a:srgbClr val="C00000">
              <a:alpha val="62000"/>
            </a:srgbClr>
          </a:solidFill>
          <a:ln w="38100">
            <a:solidFill>
              <a:srgbClr val="FFFF00"/>
            </a:solidFill>
          </a:ln>
        </p:spPr>
        <p:txBody>
          <a:bodyPr>
            <a:spAutoFit/>
          </a:bodyPr>
          <a:lstStyle/>
          <a:p>
            <a:pPr algn="ctr">
              <a:defRPr/>
            </a:pPr>
            <a:r>
              <a:rPr lang="en-US" sz="3600" b="1" dirty="0">
                <a:solidFill>
                  <a:srgbClr val="FFFF00"/>
                </a:solidFill>
                <a:hlinkClick r:id="rId3"/>
              </a:rPr>
              <a:t>Munich Documentation Centre </a:t>
            </a:r>
            <a:r>
              <a:rPr lang="en-US" sz="3600" dirty="0">
                <a:solidFill>
                  <a:srgbClr val="FFFF00"/>
                </a:solidFill>
                <a:sym typeface="Wingdings" panose="05000000000000000000" pitchFamily="2" charset="2"/>
              </a:rPr>
              <a:t> </a:t>
            </a:r>
            <a:r>
              <a:rPr lang="en-US" sz="3600" dirty="0" smtClean="0">
                <a:solidFill>
                  <a:srgbClr val="FFFF00"/>
                </a:solidFill>
                <a:sym typeface="Wingdings" panose="05000000000000000000" pitchFamily="2" charset="2"/>
              </a:rPr>
              <a:t>Site </a:t>
            </a:r>
            <a:r>
              <a:rPr lang="en-US" sz="3600" dirty="0">
                <a:solidFill>
                  <a:srgbClr val="FFFF00"/>
                </a:solidFill>
                <a:sym typeface="Wingdings" panose="05000000000000000000" pitchFamily="2" charset="2"/>
              </a:rPr>
              <a:t>of </a:t>
            </a:r>
            <a:r>
              <a:rPr lang="en-US" sz="3600" b="1" i="1" dirty="0" smtClean="0">
                <a:solidFill>
                  <a:srgbClr val="FFFF00"/>
                </a:solidFill>
                <a:sym typeface="Wingdings" panose="05000000000000000000" pitchFamily="2" charset="2"/>
              </a:rPr>
              <a:t>Das </a:t>
            </a:r>
            <a:r>
              <a:rPr lang="en-US" sz="3600" b="1" i="1" dirty="0" err="1" smtClean="0">
                <a:solidFill>
                  <a:srgbClr val="FFFF00"/>
                </a:solidFill>
                <a:sym typeface="Wingdings" panose="05000000000000000000" pitchFamily="2" charset="2"/>
              </a:rPr>
              <a:t>Braune</a:t>
            </a:r>
            <a:r>
              <a:rPr lang="en-US" sz="3600" b="1" i="1" dirty="0" smtClean="0">
                <a:solidFill>
                  <a:srgbClr val="FFFF00"/>
                </a:solidFill>
                <a:sym typeface="Wingdings" panose="05000000000000000000" pitchFamily="2" charset="2"/>
              </a:rPr>
              <a:t> </a:t>
            </a:r>
            <a:r>
              <a:rPr lang="en-US" sz="3600" b="1" i="1" dirty="0" err="1" smtClean="0">
                <a:solidFill>
                  <a:srgbClr val="FFFF00"/>
                </a:solidFill>
                <a:sym typeface="Wingdings" panose="05000000000000000000" pitchFamily="2" charset="2"/>
              </a:rPr>
              <a:t>Haus</a:t>
            </a:r>
            <a:r>
              <a:rPr lang="en-US" sz="3600" b="1" i="1" dirty="0" smtClean="0">
                <a:solidFill>
                  <a:srgbClr val="FFFF00"/>
                </a:solidFill>
                <a:sym typeface="Wingdings" panose="05000000000000000000" pitchFamily="2" charset="2"/>
              </a:rPr>
              <a:t> </a:t>
            </a:r>
            <a:r>
              <a:rPr lang="en-US" sz="3600" dirty="0" smtClean="0">
                <a:solidFill>
                  <a:srgbClr val="FFFF00"/>
                </a:solidFill>
                <a:sym typeface="Wingdings" panose="05000000000000000000" pitchFamily="2" charset="2"/>
              </a:rPr>
              <a:t>“Brown </a:t>
            </a:r>
            <a:r>
              <a:rPr lang="en-US" sz="3600" dirty="0">
                <a:solidFill>
                  <a:srgbClr val="FFFF00"/>
                </a:solidFill>
                <a:sym typeface="Wingdings" panose="05000000000000000000" pitchFamily="2" charset="2"/>
              </a:rPr>
              <a:t>House” </a:t>
            </a:r>
            <a:endParaRPr lang="en-US" sz="3600" dirty="0" smtClean="0">
              <a:solidFill>
                <a:srgbClr val="FFFF00"/>
              </a:solidFill>
              <a:sym typeface="Wingdings" panose="05000000000000000000" pitchFamily="2" charset="2"/>
            </a:endParaRPr>
          </a:p>
          <a:p>
            <a:pPr algn="ctr">
              <a:defRPr/>
            </a:pPr>
            <a:r>
              <a:rPr lang="en-US" sz="3600" dirty="0" smtClean="0">
                <a:solidFill>
                  <a:srgbClr val="FFFF00"/>
                </a:solidFill>
                <a:sym typeface="Wingdings" panose="05000000000000000000" pitchFamily="2" charset="2"/>
              </a:rPr>
              <a:t>(4</a:t>
            </a:r>
            <a:r>
              <a:rPr lang="en-US" sz="3600" baseline="30000" dirty="0" smtClean="0">
                <a:solidFill>
                  <a:srgbClr val="FFFF00"/>
                </a:solidFill>
                <a:sym typeface="Wingdings" panose="05000000000000000000" pitchFamily="2" charset="2"/>
              </a:rPr>
              <a:t>th</a:t>
            </a:r>
            <a:r>
              <a:rPr lang="en-US" sz="3600" dirty="0" smtClean="0">
                <a:solidFill>
                  <a:srgbClr val="FFFF00"/>
                </a:solidFill>
                <a:sym typeface="Wingdings" panose="05000000000000000000" pitchFamily="2" charset="2"/>
              </a:rPr>
              <a:t> Nazi HQ in Munich, 1931-1933</a:t>
            </a:r>
            <a:r>
              <a:rPr lang="en-US" sz="3600" dirty="0">
                <a:solidFill>
                  <a:srgbClr val="FFFF00"/>
                </a:solidFill>
                <a:sym typeface="Wingdings" panose="05000000000000000000" pitchFamily="2" charset="2"/>
              </a:rPr>
              <a:t>)</a:t>
            </a:r>
            <a:endParaRPr lang="en-US" sz="3600" dirty="0">
              <a:solidFill>
                <a:srgbClr val="FFFF00"/>
              </a:solidFill>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362200"/>
            <a:ext cx="5791200" cy="3808410"/>
          </a:xfrm>
          <a:prstGeom prst="rect">
            <a:avLst/>
          </a:prstGeom>
          <a:ln>
            <a:noFill/>
          </a:ln>
          <a:effectLst>
            <a:softEdge rad="112500"/>
          </a:effectLst>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353" y="2362200"/>
            <a:ext cx="5630247" cy="3897271"/>
          </a:xfrm>
          <a:prstGeom prst="rect">
            <a:avLst/>
          </a:prstGeom>
          <a:ln>
            <a:noFill/>
          </a:ln>
          <a:effectLst>
            <a:softEdge rad="112500"/>
          </a:effectLst>
        </p:spPr>
      </p:pic>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353" y="2143134"/>
            <a:ext cx="2967781" cy="4410066"/>
          </a:xfrm>
          <a:prstGeom prst="rect">
            <a:avLst/>
          </a:prstGeom>
          <a:ln w="38100">
            <a:solidFill>
              <a:schemeClr val="tx1"/>
            </a:solidFill>
          </a:ln>
        </p:spPr>
      </p:pic>
    </p:spTree>
    <p:extLst>
      <p:ext uri="{BB962C8B-B14F-4D97-AF65-F5344CB8AC3E}">
        <p14:creationId xmlns:p14="http://schemas.microsoft.com/office/powerpoint/2010/main" val="39238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35" y="381000"/>
            <a:ext cx="4247165" cy="6279301"/>
          </a:xfrm>
          <a:prstGeom prst="rect">
            <a:avLst/>
          </a:prstGeom>
          <a:ln w="38100">
            <a:solidFill>
              <a:schemeClr val="tx1"/>
            </a:solidFill>
          </a:ln>
        </p:spPr>
      </p:pic>
      <p:sp>
        <p:nvSpPr>
          <p:cNvPr id="2" name="TextBox 1"/>
          <p:cNvSpPr txBox="1"/>
          <p:nvPr/>
        </p:nvSpPr>
        <p:spPr>
          <a:xfrm>
            <a:off x="1371600" y="228600"/>
            <a:ext cx="6781800"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err="1" smtClean="0">
                <a:solidFill>
                  <a:srgbClr val="FFFF00"/>
                </a:solidFill>
              </a:rPr>
              <a:t>Führerbau</a:t>
            </a:r>
            <a:r>
              <a:rPr lang="en-US" sz="3600" dirty="0" smtClean="0">
                <a:solidFill>
                  <a:srgbClr val="FFFF00"/>
                </a:solidFill>
              </a:rPr>
              <a:t>, “The Führer’s Building”  (</a:t>
            </a:r>
            <a:r>
              <a:rPr lang="en-US" sz="3600" dirty="0" err="1" smtClean="0">
                <a:solidFill>
                  <a:srgbClr val="FFFF00"/>
                </a:solidFill>
              </a:rPr>
              <a:t>Königsplatz</a:t>
            </a:r>
            <a:r>
              <a:rPr lang="en-US" sz="3600" dirty="0" smtClean="0">
                <a:solidFill>
                  <a:srgbClr val="FFFF00"/>
                </a:solidFill>
              </a:rPr>
              <a:t>) </a:t>
            </a:r>
            <a:r>
              <a:rPr lang="en-US" sz="3600" dirty="0" smtClean="0">
                <a:solidFill>
                  <a:srgbClr val="FFFF00"/>
                </a:solidFill>
                <a:sym typeface="Wingdings" panose="05000000000000000000" pitchFamily="2" charset="2"/>
              </a:rPr>
              <a:t> 5</a:t>
            </a:r>
            <a:r>
              <a:rPr lang="en-US" sz="3600" baseline="30000" dirty="0" smtClean="0">
                <a:solidFill>
                  <a:srgbClr val="FFFF00"/>
                </a:solidFill>
                <a:sym typeface="Wingdings" panose="05000000000000000000" pitchFamily="2" charset="2"/>
              </a:rPr>
              <a:t>th</a:t>
            </a:r>
            <a:r>
              <a:rPr lang="en-US" sz="3600" dirty="0" smtClean="0">
                <a:solidFill>
                  <a:srgbClr val="FFFF00"/>
                </a:solidFill>
                <a:sym typeface="Wingdings" panose="05000000000000000000" pitchFamily="2" charset="2"/>
              </a:rPr>
              <a:t> Nazi HQ</a:t>
            </a:r>
            <a:endParaRPr lang="en-US" sz="3600" dirty="0">
              <a:solidFill>
                <a:srgbClr val="FFFF00"/>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133600"/>
            <a:ext cx="5596080" cy="3305592"/>
          </a:xfrm>
          <a:prstGeom prst="rect">
            <a:avLst/>
          </a:prstGeom>
          <a:ln w="38100">
            <a:solidFill>
              <a:schemeClr val="tx1"/>
            </a:solidFill>
          </a:ln>
        </p:spPr>
      </p:pic>
      <p:sp>
        <p:nvSpPr>
          <p:cNvPr id="6" name="TextBox 5"/>
          <p:cNvSpPr txBox="1"/>
          <p:nvPr/>
        </p:nvSpPr>
        <p:spPr>
          <a:xfrm>
            <a:off x="2133600" y="5791200"/>
            <a:ext cx="5257800" cy="646331"/>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smtClean="0">
                <a:solidFill>
                  <a:srgbClr val="FFFF00"/>
                </a:solidFill>
              </a:rPr>
              <a:t>Munich Agreement (1938)</a:t>
            </a:r>
            <a:endParaRPr lang="en-US" sz="3600" dirty="0">
              <a:solidFill>
                <a:srgbClr val="FFFF00"/>
              </a:solidFill>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835053"/>
            <a:ext cx="8269206" cy="4803747"/>
          </a:xfrm>
          <a:prstGeom prst="rect">
            <a:avLst/>
          </a:prstGeom>
          <a:ln w="38100">
            <a:solidFill>
              <a:schemeClr val="tx1"/>
            </a:solidFill>
          </a:ln>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9408" y="1499801"/>
            <a:ext cx="4683592" cy="3529399"/>
          </a:xfrm>
          <a:prstGeom prst="rect">
            <a:avLst/>
          </a:prstGeom>
          <a:ln w="38100">
            <a:solidFill>
              <a:schemeClr val="tx1"/>
            </a:solidFill>
          </a:ln>
        </p:spPr>
      </p:pic>
      <p:pic>
        <p:nvPicPr>
          <p:cNvPr id="9" name="Picture 8" descr="Screen Clipping"/>
          <p:cNvPicPr>
            <a:picLocks noChangeAspect="1"/>
          </p:cNvPicPr>
          <p:nvPr/>
        </p:nvPicPr>
        <p:blipFill rotWithShape="1">
          <a:blip r:embed="rId6">
            <a:extLst>
              <a:ext uri="{28A0092B-C50C-407E-A947-70E740481C1C}">
                <a14:useLocalDpi xmlns:a14="http://schemas.microsoft.com/office/drawing/2010/main" val="0"/>
              </a:ext>
            </a:extLst>
          </a:blip>
          <a:srcRect l="4107"/>
          <a:stretch/>
        </p:blipFill>
        <p:spPr>
          <a:xfrm>
            <a:off x="762000" y="1103028"/>
            <a:ext cx="3124200" cy="4267796"/>
          </a:xfrm>
          <a:prstGeom prst="rect">
            <a:avLst/>
          </a:prstGeom>
          <a:ln w="38100">
            <a:solidFill>
              <a:schemeClr val="tx1"/>
            </a:solidFill>
          </a:ln>
        </p:spPr>
      </p:pic>
      <p:pic>
        <p:nvPicPr>
          <p:cNvPr id="1029" name="Picture 5" descr="F:\Travel Photos\Germany January 2014\Munich\P121066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509176"/>
            <a:ext cx="4517210" cy="60229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F:\Travel Photos\Germany January 2014\Munich\P121067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4371" y="685800"/>
            <a:ext cx="4316229" cy="57549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F:\Travel Photos\Germany January 2014\Munich\P12106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1236" y="990600"/>
            <a:ext cx="6852164" cy="51391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1" descr="F:\Travel Photos\Germany January 2014\Munich\P121069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5240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1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0-#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029"/>
                                        </p:tgtEl>
                                        <p:attrNameLst>
                                          <p:attrName>style.visibility</p:attrName>
                                        </p:attrNameLst>
                                      </p:cBhvr>
                                      <p:to>
                                        <p:strVal val="visible"/>
                                      </p:to>
                                    </p:set>
                                    <p:anim calcmode="lin" valueType="num">
                                      <p:cBhvr additive="base">
                                        <p:cTn id="64" dur="500" fill="hold"/>
                                        <p:tgtEl>
                                          <p:spTgt spid="1029"/>
                                        </p:tgtEl>
                                        <p:attrNameLst>
                                          <p:attrName>ppt_x</p:attrName>
                                        </p:attrNameLst>
                                      </p:cBhvr>
                                      <p:tavLst>
                                        <p:tav tm="0">
                                          <p:val>
                                            <p:strVal val="#ppt_x"/>
                                          </p:val>
                                        </p:tav>
                                        <p:tav tm="100000">
                                          <p:val>
                                            <p:strVal val="#ppt_x"/>
                                          </p:val>
                                        </p:tav>
                                      </p:tavLst>
                                    </p:anim>
                                    <p:anim calcmode="lin" valueType="num">
                                      <p:cBhvr additive="base">
                                        <p:cTn id="6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027"/>
                                        </p:tgtEl>
                                        <p:attrNameLst>
                                          <p:attrName>style.visibility</p:attrName>
                                        </p:attrNameLst>
                                      </p:cBhvr>
                                      <p:to>
                                        <p:strVal val="visible"/>
                                      </p:to>
                                    </p:set>
                                    <p:anim calcmode="lin" valueType="num">
                                      <p:cBhvr additive="base">
                                        <p:cTn id="70" dur="500" fill="hold"/>
                                        <p:tgtEl>
                                          <p:spTgt spid="1027"/>
                                        </p:tgtEl>
                                        <p:attrNameLst>
                                          <p:attrName>ppt_x</p:attrName>
                                        </p:attrNameLst>
                                      </p:cBhvr>
                                      <p:tavLst>
                                        <p:tav tm="0">
                                          <p:val>
                                            <p:strVal val="#ppt_x"/>
                                          </p:val>
                                        </p:tav>
                                        <p:tav tm="100000">
                                          <p:val>
                                            <p:strVal val="#ppt_x"/>
                                          </p:val>
                                        </p:tav>
                                      </p:tavLst>
                                    </p:anim>
                                    <p:anim calcmode="lin" valueType="num">
                                      <p:cBhvr additive="base">
                                        <p:cTn id="71"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28"/>
                                        </p:tgtEl>
                                        <p:attrNameLst>
                                          <p:attrName>style.visibility</p:attrName>
                                        </p:attrNameLst>
                                      </p:cBhvr>
                                      <p:to>
                                        <p:strVal val="visible"/>
                                      </p:to>
                                    </p:set>
                                    <p:animEffect transition="in" filter="fade">
                                      <p:cBhvr>
                                        <p:cTn id="7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26" y="533400"/>
            <a:ext cx="8144374" cy="6015977"/>
          </a:xfrm>
          <a:prstGeom prst="rect">
            <a:avLst/>
          </a:prstGeom>
          <a:ln w="38100">
            <a:solidFill>
              <a:schemeClr val="tx1"/>
            </a:solidFill>
          </a:ln>
        </p:spPr>
      </p:pic>
      <p:sp>
        <p:nvSpPr>
          <p:cNvPr id="3" name="TextBox 2"/>
          <p:cNvSpPr txBox="1"/>
          <p:nvPr/>
        </p:nvSpPr>
        <p:spPr>
          <a:xfrm>
            <a:off x="1219200" y="228600"/>
            <a:ext cx="7010400"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err="1">
                <a:solidFill>
                  <a:srgbClr val="FFFF00"/>
                </a:solidFill>
              </a:rPr>
              <a:t>Königsplatz</a:t>
            </a:r>
            <a:r>
              <a:rPr lang="en-US" sz="3600" dirty="0">
                <a:solidFill>
                  <a:srgbClr val="FFFF00"/>
                </a:solidFill>
              </a:rPr>
              <a:t> (1816-1862) </a:t>
            </a:r>
            <a:r>
              <a:rPr lang="en-US" sz="3600" dirty="0">
                <a:solidFill>
                  <a:srgbClr val="FFFF00"/>
                </a:solidFill>
                <a:sym typeface="Wingdings" panose="05000000000000000000" pitchFamily="2" charset="2"/>
              </a:rPr>
              <a:t> National Socialist forum (1935-1945)</a:t>
            </a:r>
            <a:endParaRPr lang="en-US" sz="3600" dirty="0">
              <a:solidFill>
                <a:srgbClr val="FFFF00"/>
              </a:solidFill>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52" y="1676400"/>
            <a:ext cx="7456296" cy="4503948"/>
          </a:xfrm>
          <a:prstGeom prst="rect">
            <a:avLst/>
          </a:prstGeom>
          <a:ln w="38100">
            <a:solidFill>
              <a:schemeClr val="tx1"/>
            </a:solidFill>
          </a:ln>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1218433"/>
            <a:ext cx="5144218" cy="3658111"/>
          </a:xfrm>
          <a:prstGeom prst="rect">
            <a:avLst/>
          </a:prstGeom>
          <a:ln>
            <a:noFill/>
          </a:ln>
          <a:effectLst>
            <a:softEdge rad="112500"/>
          </a:effectLst>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2739377"/>
            <a:ext cx="5753745" cy="3810000"/>
          </a:xfrm>
          <a:prstGeom prst="rect">
            <a:avLst/>
          </a:prstGeom>
          <a:ln>
            <a:noFill/>
          </a:ln>
          <a:effectLst>
            <a:softEdge rad="112500"/>
          </a:effectLst>
        </p:spPr>
      </p:pic>
      <p:pic>
        <p:nvPicPr>
          <p:cNvPr id="11266" name="Picture 2" descr="F:\Travel Photos\Germany January 2014\Munich\Glyptothek Museum\P120073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483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upload.wikimedia.org/wikipedia/commons/9/99/Bundesarchiv_Bild_183-S22310%2C_M%C3%BCnchen%2C_K%C3%B6nigsplatz%2C_Ehrentempel.jpg"/>
          <p:cNvPicPr>
            <a:picLocks noChangeAspect="1" noChangeArrowheads="1"/>
          </p:cNvPicPr>
          <p:nvPr/>
        </p:nvPicPr>
        <p:blipFill rotWithShape="1">
          <a:blip r:embed="rId2">
            <a:extLst>
              <a:ext uri="{28A0092B-C50C-407E-A947-70E740481C1C}">
                <a14:useLocalDpi xmlns:a14="http://schemas.microsoft.com/office/drawing/2010/main" val="0"/>
              </a:ext>
            </a:extLst>
          </a:blip>
          <a:srcRect b="3639"/>
          <a:stretch/>
        </p:blipFill>
        <p:spPr bwMode="auto">
          <a:xfrm>
            <a:off x="314325" y="507438"/>
            <a:ext cx="8601075" cy="6045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524000" y="228600"/>
            <a:ext cx="6477000" cy="1200329"/>
          </a:xfrm>
          <a:prstGeom prst="rect">
            <a:avLst/>
          </a:prstGeom>
          <a:solidFill>
            <a:srgbClr val="C00000">
              <a:alpha val="61960"/>
            </a:srgbClr>
          </a:solidFill>
          <a:ln w="38100">
            <a:solidFill>
              <a:srgbClr val="FFFF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i="1" dirty="0" err="1" smtClean="0">
                <a:solidFill>
                  <a:srgbClr val="FFFF00"/>
                </a:solidFill>
                <a:latin typeface="+mn-lt"/>
                <a:sym typeface="Wingdings" pitchFamily="2" charset="2"/>
              </a:rPr>
              <a:t>Ehrentempel</a:t>
            </a:r>
            <a:r>
              <a:rPr lang="en-US" altLang="en-US" sz="3600" i="1" dirty="0" smtClean="0">
                <a:solidFill>
                  <a:srgbClr val="FFFF00"/>
                </a:solidFill>
                <a:latin typeface="+mn-lt"/>
                <a:sym typeface="Wingdings" pitchFamily="2" charset="2"/>
              </a:rPr>
              <a:t>, </a:t>
            </a:r>
            <a:r>
              <a:rPr lang="en-US" altLang="en-US" sz="3600" dirty="0" smtClean="0">
                <a:solidFill>
                  <a:srgbClr val="FFFF00"/>
                </a:solidFill>
                <a:latin typeface="+mn-lt"/>
                <a:sym typeface="Wingdings" pitchFamily="2" charset="2"/>
              </a:rPr>
              <a:t>“Honor Temples” </a:t>
            </a:r>
            <a:r>
              <a:rPr lang="en-US" altLang="en-US" sz="3600" dirty="0">
                <a:solidFill>
                  <a:srgbClr val="FFFF00"/>
                </a:solidFill>
                <a:latin typeface="+mn-lt"/>
                <a:sym typeface="Wingdings" pitchFamily="2" charset="2"/>
              </a:rPr>
              <a:t>(1935-1947)</a:t>
            </a:r>
          </a:p>
        </p:txBody>
      </p:sp>
      <p:pic>
        <p:nvPicPr>
          <p:cNvPr id="5" name="Picture 4" descr="http://www.playle.com/pictures/NKYPHOTOS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69738"/>
            <a:ext cx="5867400" cy="418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824370"/>
            <a:ext cx="5795149" cy="3814430"/>
          </a:xfrm>
          <a:prstGeom prst="rect">
            <a:avLst/>
          </a:prstGeom>
        </p:spPr>
      </p:pic>
      <p:pic>
        <p:nvPicPr>
          <p:cNvPr id="16389" name="Picture 5" descr="http://upload.wikimedia.org/wikipedia/en/thumb/b/b1/Hitlermusso2_edit.jpg/640px-Hitlermusso2_edi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1028700"/>
            <a:ext cx="3505200" cy="552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930" y="1302371"/>
            <a:ext cx="4620270" cy="4858428"/>
          </a:xfrm>
          <a:prstGeom prst="rect">
            <a:avLst/>
          </a:prstGeom>
        </p:spPr>
      </p:pic>
    </p:spTree>
    <p:extLst>
      <p:ext uri="{BB962C8B-B14F-4D97-AF65-F5344CB8AC3E}">
        <p14:creationId xmlns:p14="http://schemas.microsoft.com/office/powerpoint/2010/main" val="263934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6"/>
                                        </p:tgtEl>
                                        <p:attrNameLst>
                                          <p:attrName>style.visibility</p:attrName>
                                        </p:attrNameLst>
                                      </p:cBhvr>
                                      <p:to>
                                        <p:strVal val="visible"/>
                                      </p:to>
                                    </p:set>
                                    <p:animEffect transition="in" filter="fade">
                                      <p:cBhvr>
                                        <p:cTn id="12" dur="500"/>
                                        <p:tgtEl>
                                          <p:spTgt spid="4198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389"/>
                                        </p:tgtEl>
                                        <p:attrNameLst>
                                          <p:attrName>style.visibility</p:attrName>
                                        </p:attrNameLst>
                                      </p:cBhvr>
                                      <p:to>
                                        <p:strVal val="visible"/>
                                      </p:to>
                                    </p:set>
                                    <p:anim calcmode="lin" valueType="num">
                                      <p:cBhvr additive="base">
                                        <p:cTn id="29" dur="500" fill="hold"/>
                                        <p:tgtEl>
                                          <p:spTgt spid="16389"/>
                                        </p:tgtEl>
                                        <p:attrNameLst>
                                          <p:attrName>ppt_x</p:attrName>
                                        </p:attrNameLst>
                                      </p:cBhvr>
                                      <p:tavLst>
                                        <p:tav tm="0">
                                          <p:val>
                                            <p:strVal val="0-#ppt_w/2"/>
                                          </p:val>
                                        </p:tav>
                                        <p:tav tm="100000">
                                          <p:val>
                                            <p:strVal val="#ppt_x"/>
                                          </p:val>
                                        </p:tav>
                                      </p:tavLst>
                                    </p:anim>
                                    <p:anim calcmode="lin" valueType="num">
                                      <p:cBhvr additive="base">
                                        <p:cTn id="30"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Travel Photos\Germany January 2014\Munich\P12106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Travel Photos\Germany January 2014\Munich\P1210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56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Travel Photos\Germany January 2014\Munich\P12106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F:\Travel Photos\Germany January 2014\Munich\P12106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7416800" cy="556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219200" y="5486400"/>
            <a:ext cx="6858000" cy="1200329"/>
          </a:xfrm>
          <a:prstGeom prst="rect">
            <a:avLst/>
          </a:prstGeom>
          <a:solidFill>
            <a:srgbClr val="C00000">
              <a:alpha val="61960"/>
            </a:srgbClr>
          </a:solidFill>
          <a:ln w="38100">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a:solidFill>
                  <a:srgbClr val="FFFF00"/>
                </a:solidFill>
                <a:latin typeface="+mn-lt"/>
              </a:rPr>
              <a:t>Upper Austria House </a:t>
            </a:r>
            <a:r>
              <a:rPr lang="en-US" altLang="en-US" sz="3600" dirty="0">
                <a:solidFill>
                  <a:srgbClr val="FFFF00"/>
                </a:solidFill>
                <a:latin typeface="+mn-lt"/>
                <a:sym typeface="Wingdings" pitchFamily="2" charset="2"/>
              </a:rPr>
              <a:t> House of German Doctors (1936)</a:t>
            </a:r>
          </a:p>
        </p:txBody>
      </p:sp>
    </p:spTree>
    <p:extLst>
      <p:ext uri="{BB962C8B-B14F-4D97-AF65-F5344CB8AC3E}">
        <p14:creationId xmlns:p14="http://schemas.microsoft.com/office/powerpoint/2010/main" val="161603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fade">
                                      <p:cBhvr>
                                        <p:cTn id="12" dur="500"/>
                                        <p:tgtEl>
                                          <p:spTgt spid="39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419100" y="1752600"/>
            <a:ext cx="8305800" cy="3108543"/>
          </a:xfrm>
          <a:prstGeom prst="rect">
            <a:avLst/>
          </a:prstGeom>
          <a:solidFill>
            <a:srgbClr val="C00000">
              <a:alpha val="7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FFFF00"/>
                </a:solidFill>
                <a:latin typeface="Calibri" pitchFamily="34" charset="0"/>
                <a:ea typeface="Batang" pitchFamily="18" charset="-127"/>
              </a:rPr>
              <a:t>“That </a:t>
            </a:r>
            <a:r>
              <a:rPr lang="en-US" altLang="en-US" sz="2800" b="1" dirty="0">
                <a:solidFill>
                  <a:srgbClr val="FFFF00"/>
                </a:solidFill>
                <a:latin typeface="Calibri" pitchFamily="34" charset="0"/>
                <a:ea typeface="Batang" pitchFamily="18" charset="-127"/>
              </a:rPr>
              <a:t>is </a:t>
            </a:r>
            <a:r>
              <a:rPr lang="en-US" altLang="en-US" sz="2800" b="1" dirty="0" smtClean="0">
                <a:solidFill>
                  <a:srgbClr val="FFFF00"/>
                </a:solidFill>
                <a:latin typeface="Calibri" pitchFamily="34" charset="0"/>
                <a:ea typeface="Batang" pitchFamily="18" charset="-127"/>
              </a:rPr>
              <a:t>Hitler-one </a:t>
            </a:r>
            <a:r>
              <a:rPr lang="en-US" altLang="en-US" sz="2800" b="1" dirty="0">
                <a:solidFill>
                  <a:srgbClr val="FFFF00"/>
                </a:solidFill>
                <a:latin typeface="Calibri" pitchFamily="34" charset="0"/>
                <a:ea typeface="Batang" pitchFamily="18" charset="-127"/>
              </a:rPr>
              <a:t>of the most interesting characters I have met in many </a:t>
            </a:r>
            <a:r>
              <a:rPr lang="en-US" altLang="en-US" sz="2800" b="1" dirty="0" smtClean="0">
                <a:solidFill>
                  <a:srgbClr val="FFFF00"/>
                </a:solidFill>
                <a:latin typeface="Calibri" pitchFamily="34" charset="0"/>
                <a:ea typeface="Batang" pitchFamily="18" charset="-127"/>
              </a:rPr>
              <a:t>months . . . Hitler </a:t>
            </a:r>
            <a:r>
              <a:rPr lang="en-US" altLang="en-US" sz="2800" b="1" dirty="0">
                <a:solidFill>
                  <a:srgbClr val="FFFF00"/>
                </a:solidFill>
                <a:latin typeface="Calibri" pitchFamily="34" charset="0"/>
                <a:ea typeface="Batang" pitchFamily="18" charset="-127"/>
              </a:rPr>
              <a:t>has the earmarks of a leader.  Whether it be merely a band or a great movement, only the future will tell.  He believes firmly that his mission is to arouse and save Germany from its internal </a:t>
            </a:r>
            <a:r>
              <a:rPr lang="en-US" altLang="en-US" sz="2800" b="1" dirty="0" smtClean="0">
                <a:solidFill>
                  <a:srgbClr val="FFFF00"/>
                </a:solidFill>
                <a:latin typeface="Calibri" pitchFamily="34" charset="0"/>
                <a:ea typeface="Batang" pitchFamily="18" charset="-127"/>
              </a:rPr>
              <a:t>foes . . .” </a:t>
            </a:r>
          </a:p>
          <a:p>
            <a:pPr algn="ctr" eaLnBrk="1" hangingPunct="1">
              <a:spcBef>
                <a:spcPct val="0"/>
              </a:spcBef>
              <a:buFontTx/>
              <a:buNone/>
            </a:pPr>
            <a:r>
              <a:rPr lang="en-US" altLang="en-US" sz="2800" b="1" dirty="0" smtClean="0">
                <a:solidFill>
                  <a:srgbClr val="FFFF00"/>
                </a:solidFill>
                <a:latin typeface="Calibri" pitchFamily="34" charset="0"/>
                <a:ea typeface="Batang" pitchFamily="18" charset="-127"/>
              </a:rPr>
              <a:t>Karl </a:t>
            </a:r>
            <a:r>
              <a:rPr lang="en-US" altLang="en-US" sz="2800" b="1" dirty="0">
                <a:solidFill>
                  <a:srgbClr val="FFFF00"/>
                </a:solidFill>
                <a:latin typeface="Calibri" pitchFamily="34" charset="0"/>
                <a:ea typeface="Batang" pitchFamily="18" charset="-127"/>
              </a:rPr>
              <a:t>Henry von </a:t>
            </a:r>
            <a:r>
              <a:rPr lang="en-US" altLang="en-US" sz="2800" b="1" dirty="0" err="1" smtClean="0">
                <a:solidFill>
                  <a:srgbClr val="FFFF00"/>
                </a:solidFill>
                <a:latin typeface="Calibri" pitchFamily="34" charset="0"/>
                <a:ea typeface="Batang" pitchFamily="18" charset="-127"/>
              </a:rPr>
              <a:t>Wiegand</a:t>
            </a:r>
            <a:r>
              <a:rPr lang="en-US" altLang="en-US" sz="2800" b="1" dirty="0" smtClean="0">
                <a:solidFill>
                  <a:srgbClr val="FFFF00"/>
                </a:solidFill>
                <a:latin typeface="Calibri" pitchFamily="34" charset="0"/>
                <a:ea typeface="Batang" pitchFamily="18" charset="-127"/>
              </a:rPr>
              <a:t> (November 1922)</a:t>
            </a:r>
            <a:endParaRPr lang="en-US" altLang="en-US" sz="2800" b="1" dirty="0">
              <a:solidFill>
                <a:srgbClr val="FFFF00"/>
              </a:solidFill>
              <a:latin typeface="Calibri" pitchFamily="34" charset="0"/>
              <a:ea typeface="Batang" pitchFamily="18" charset="-127"/>
            </a:endParaRPr>
          </a:p>
        </p:txBody>
      </p:sp>
      <p:sp>
        <p:nvSpPr>
          <p:cNvPr id="5" name="TextBox 2"/>
          <p:cNvSpPr txBox="1">
            <a:spLocks noChangeArrowheads="1"/>
          </p:cNvSpPr>
          <p:nvPr/>
        </p:nvSpPr>
        <p:spPr bwMode="auto">
          <a:xfrm>
            <a:off x="419100" y="1524000"/>
            <a:ext cx="8305800" cy="3539430"/>
          </a:xfrm>
          <a:prstGeom prst="rect">
            <a:avLst/>
          </a:prstGeom>
          <a:solidFill>
            <a:srgbClr val="C00000">
              <a:alpha val="7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FFFF00"/>
                </a:solidFill>
                <a:latin typeface="Calibri" pitchFamily="34" charset="0"/>
                <a:ea typeface="Batang" pitchFamily="18" charset="-127"/>
              </a:rPr>
              <a:t>“We </a:t>
            </a:r>
            <a:r>
              <a:rPr lang="en-US" altLang="en-US" sz="2800" b="1" dirty="0">
                <a:solidFill>
                  <a:srgbClr val="FFFF00"/>
                </a:solidFill>
                <a:latin typeface="Calibri" pitchFamily="34" charset="0"/>
                <a:ea typeface="Batang" pitchFamily="18" charset="-127"/>
              </a:rPr>
              <a:t>need someone to lead us who is used to the sound of a machine gun.  Someone who can scare the shit out of people.  I don’t need an officer.  The common people have lost all respect for them.  The best would be a worker who knows how to talk.  He doesn’t need to know much.  </a:t>
            </a:r>
            <a:r>
              <a:rPr lang="en-US" altLang="en-US" sz="2800" b="1" dirty="0" smtClean="0">
                <a:solidFill>
                  <a:srgbClr val="FFFF00"/>
                </a:solidFill>
                <a:latin typeface="Calibri" pitchFamily="34" charset="0"/>
                <a:ea typeface="Batang" pitchFamily="18" charset="-127"/>
              </a:rPr>
              <a:t>Politics </a:t>
            </a:r>
            <a:r>
              <a:rPr lang="en-US" altLang="en-US" sz="2800" b="1" dirty="0">
                <a:solidFill>
                  <a:srgbClr val="FFFF00"/>
                </a:solidFill>
                <a:latin typeface="Calibri" pitchFamily="34" charset="0"/>
                <a:ea typeface="Batang" pitchFamily="18" charset="-127"/>
              </a:rPr>
              <a:t>is the stupidest profession on </a:t>
            </a:r>
            <a:r>
              <a:rPr lang="en-US" altLang="en-US" sz="2800" b="1" dirty="0" smtClean="0">
                <a:solidFill>
                  <a:srgbClr val="FFFF00"/>
                </a:solidFill>
                <a:latin typeface="Calibri" pitchFamily="34" charset="0"/>
                <a:ea typeface="Batang" pitchFamily="18" charset="-127"/>
              </a:rPr>
              <a:t>earth,” </a:t>
            </a:r>
          </a:p>
          <a:p>
            <a:pPr algn="ctr" eaLnBrk="1" hangingPunct="1">
              <a:spcBef>
                <a:spcPct val="0"/>
              </a:spcBef>
              <a:buFontTx/>
              <a:buNone/>
            </a:pPr>
            <a:r>
              <a:rPr lang="en-US" altLang="en-US" sz="2800" b="1" dirty="0" smtClean="0">
                <a:solidFill>
                  <a:srgbClr val="FFFF00"/>
                </a:solidFill>
                <a:latin typeface="Calibri" pitchFamily="34" charset="0"/>
                <a:ea typeface="Batang" pitchFamily="18" charset="-127"/>
              </a:rPr>
              <a:t>Dietrich </a:t>
            </a:r>
            <a:r>
              <a:rPr lang="en-US" altLang="en-US" sz="2800" b="1" dirty="0">
                <a:solidFill>
                  <a:srgbClr val="FFFF00"/>
                </a:solidFill>
                <a:latin typeface="Calibri" pitchFamily="34" charset="0"/>
                <a:ea typeface="Batang" pitchFamily="18" charset="-127"/>
              </a:rPr>
              <a:t>Eckhart</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4" y="456785"/>
            <a:ext cx="8926171" cy="5944430"/>
          </a:xfrm>
          <a:prstGeom prst="rect">
            <a:avLst/>
          </a:prstGeom>
        </p:spPr>
      </p:pic>
    </p:spTree>
    <p:extLst>
      <p:ext uri="{BB962C8B-B14F-4D97-AF65-F5344CB8AC3E}">
        <p14:creationId xmlns:p14="http://schemas.microsoft.com/office/powerpoint/2010/main" val="137788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51"/>
                                        </p:tgtEl>
                                      </p:cBhvr>
                                    </p:animEffect>
                                    <p:set>
                                      <p:cBhvr>
                                        <p:cTn id="12" dur="1" fill="hold">
                                          <p:stCondLst>
                                            <p:cond delay="499"/>
                                          </p:stCondLst>
                                        </p:cTn>
                                        <p:tgtEl>
                                          <p:spTgt spid="20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1" grpId="1" animBg="1"/>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Travel Photos\Germany January 2014\Munich\P12106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89435" y="228600"/>
            <a:ext cx="6811565" cy="1754326"/>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a:solidFill>
                  <a:srgbClr val="FFFF00"/>
                </a:solidFill>
              </a:rPr>
              <a:t>Regional Finance Office </a:t>
            </a:r>
            <a:r>
              <a:rPr lang="en-US" sz="3600" dirty="0">
                <a:solidFill>
                  <a:srgbClr val="FFFF00"/>
                </a:solidFill>
                <a:sym typeface="Wingdings" panose="05000000000000000000" pitchFamily="2" charset="2"/>
              </a:rPr>
              <a:t> Bavarian State Tax </a:t>
            </a:r>
            <a:r>
              <a:rPr lang="en-US" sz="3600" dirty="0" smtClean="0">
                <a:solidFill>
                  <a:srgbClr val="FFFF00"/>
                </a:solidFill>
                <a:sym typeface="Wingdings" panose="05000000000000000000" pitchFamily="2" charset="2"/>
              </a:rPr>
              <a:t>Office, </a:t>
            </a:r>
            <a:r>
              <a:rPr lang="en-US" altLang="en-US" sz="3600" dirty="0" err="1" smtClean="0">
                <a:solidFill>
                  <a:srgbClr val="FFFF00"/>
                </a:solidFill>
              </a:rPr>
              <a:t>Sophienstraße</a:t>
            </a:r>
            <a:r>
              <a:rPr lang="en-US" altLang="en-US" sz="3600" dirty="0" smtClean="0">
                <a:solidFill>
                  <a:srgbClr val="FFFF00"/>
                </a:solidFill>
              </a:rPr>
              <a:t> 6</a:t>
            </a:r>
            <a:r>
              <a:rPr lang="en-US" sz="3600" dirty="0" smtClean="0">
                <a:solidFill>
                  <a:srgbClr val="FFFF00"/>
                </a:solidFill>
                <a:sym typeface="Wingdings" panose="05000000000000000000" pitchFamily="2" charset="2"/>
              </a:rPr>
              <a:t> </a:t>
            </a:r>
            <a:r>
              <a:rPr lang="en-US" sz="3600" dirty="0">
                <a:solidFill>
                  <a:srgbClr val="FFFF00"/>
                </a:solidFill>
                <a:sym typeface="Wingdings" panose="05000000000000000000" pitchFamily="2" charset="2"/>
              </a:rPr>
              <a:t>(1938-1942)</a:t>
            </a:r>
            <a:endParaRPr lang="en-US" sz="3600" dirty="0">
              <a:solidFill>
                <a:srgbClr val="FFFF00"/>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47800"/>
            <a:ext cx="6449432" cy="4864763"/>
          </a:xfrm>
          <a:prstGeom prst="rect">
            <a:avLst/>
          </a:prstGeom>
        </p:spPr>
      </p:pic>
      <p:pic>
        <p:nvPicPr>
          <p:cNvPr id="40963" name="Picture 3" descr="F:\Travel Photos\Germany January 2014\Munich\P12107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1982926"/>
            <a:ext cx="5257800" cy="3943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4" name="Picture 4" descr="F:\Travel Photos\Germany January 2014\Munich\P12107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273313"/>
            <a:ext cx="4021931" cy="5362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56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63"/>
                                        </p:tgtEl>
                                        <p:attrNameLst>
                                          <p:attrName>style.visibility</p:attrName>
                                        </p:attrNameLst>
                                      </p:cBhvr>
                                      <p:to>
                                        <p:strVal val="visible"/>
                                      </p:to>
                                    </p:set>
                                    <p:animEffect transition="in" filter="fade">
                                      <p:cBhvr>
                                        <p:cTn id="22" dur="500"/>
                                        <p:tgtEl>
                                          <p:spTgt spid="409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64"/>
                                        </p:tgtEl>
                                        <p:attrNameLst>
                                          <p:attrName>style.visibility</p:attrName>
                                        </p:attrNameLst>
                                      </p:cBhvr>
                                      <p:to>
                                        <p:strVal val="visible"/>
                                      </p:to>
                                    </p:set>
                                    <p:animEffect transition="in" filter="fade">
                                      <p:cBhvr>
                                        <p:cTn id="2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91441"/>
            <a:ext cx="7387126" cy="5085559"/>
          </a:xfrm>
          <a:prstGeom prst="rect">
            <a:avLst/>
          </a:prstGeom>
          <a:ln w="38100">
            <a:solidFill>
              <a:schemeClr val="tx1"/>
            </a:solidFill>
          </a:ln>
        </p:spPr>
      </p:pic>
      <p:sp>
        <p:nvSpPr>
          <p:cNvPr id="3" name="TextBox 2"/>
          <p:cNvSpPr txBox="1"/>
          <p:nvPr/>
        </p:nvSpPr>
        <p:spPr>
          <a:xfrm>
            <a:off x="990600" y="285750"/>
            <a:ext cx="7620000" cy="1754326"/>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a:solidFill>
                  <a:srgbClr val="FFFF00"/>
                </a:solidFill>
              </a:rPr>
              <a:t>State Bank of Bavaria </a:t>
            </a:r>
            <a:r>
              <a:rPr lang="en-US" sz="3600" dirty="0">
                <a:solidFill>
                  <a:srgbClr val="FFFF00"/>
                </a:solidFill>
                <a:sym typeface="Wingdings" panose="05000000000000000000" pitchFamily="2" charset="2"/>
              </a:rPr>
              <a:t> site of </a:t>
            </a:r>
            <a:r>
              <a:rPr lang="en-US" sz="3600" dirty="0" smtClean="0">
                <a:solidFill>
                  <a:srgbClr val="FFFF00"/>
                </a:solidFill>
                <a:sym typeface="Wingdings" panose="05000000000000000000" pitchFamily="2" charset="2"/>
              </a:rPr>
              <a:t>Gestapo (</a:t>
            </a:r>
            <a:r>
              <a:rPr lang="en-US" sz="3600" i="1" dirty="0" err="1" smtClean="0">
                <a:solidFill>
                  <a:srgbClr val="FFFF00"/>
                </a:solidFill>
                <a:sym typeface="Wingdings" panose="05000000000000000000" pitchFamily="2" charset="2"/>
              </a:rPr>
              <a:t>Geheime</a:t>
            </a:r>
            <a:r>
              <a:rPr lang="en-US" sz="3600" i="1" dirty="0" smtClean="0">
                <a:solidFill>
                  <a:srgbClr val="FFFF00"/>
                </a:solidFill>
                <a:sym typeface="Wingdings" panose="05000000000000000000" pitchFamily="2" charset="2"/>
              </a:rPr>
              <a:t> </a:t>
            </a:r>
            <a:r>
              <a:rPr lang="en-US" sz="3600" i="1" dirty="0" err="1" smtClean="0">
                <a:solidFill>
                  <a:srgbClr val="FFFF00"/>
                </a:solidFill>
                <a:sym typeface="Wingdings" panose="05000000000000000000" pitchFamily="2" charset="2"/>
              </a:rPr>
              <a:t>Staatspolizei</a:t>
            </a:r>
            <a:r>
              <a:rPr lang="en-US" sz="3600" dirty="0" smtClean="0">
                <a:solidFill>
                  <a:srgbClr val="FFFF00"/>
                </a:solidFill>
                <a:sym typeface="Wingdings" panose="05000000000000000000" pitchFamily="2" charset="2"/>
              </a:rPr>
              <a:t>)  HQ, a.k.a. </a:t>
            </a:r>
            <a:r>
              <a:rPr lang="en-US" sz="3600" i="1" dirty="0" err="1" smtClean="0">
                <a:solidFill>
                  <a:srgbClr val="FFFF00"/>
                </a:solidFill>
                <a:sym typeface="Wingdings" panose="05000000000000000000" pitchFamily="2" charset="2"/>
              </a:rPr>
              <a:t>Wittelsbacher</a:t>
            </a:r>
            <a:r>
              <a:rPr lang="en-US" sz="3600" i="1" dirty="0" smtClean="0">
                <a:solidFill>
                  <a:srgbClr val="FFFF00"/>
                </a:solidFill>
                <a:sym typeface="Wingdings" panose="05000000000000000000" pitchFamily="2" charset="2"/>
              </a:rPr>
              <a:t> </a:t>
            </a:r>
            <a:r>
              <a:rPr lang="en-US" sz="3600" i="1" dirty="0" err="1" smtClean="0">
                <a:solidFill>
                  <a:srgbClr val="FFFF00"/>
                </a:solidFill>
                <a:sym typeface="Wingdings" panose="05000000000000000000" pitchFamily="2" charset="2"/>
              </a:rPr>
              <a:t>Palais</a:t>
            </a:r>
            <a:endParaRPr lang="en-US" sz="3600" dirty="0">
              <a:solidFill>
                <a:srgbClr val="FFFF00"/>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199" y="1930070"/>
            <a:ext cx="5720029" cy="4008300"/>
          </a:xfrm>
          <a:prstGeom prst="rect">
            <a:avLst/>
          </a:prstGeom>
          <a:ln w="38100">
            <a:solidFill>
              <a:schemeClr val="tx1"/>
            </a:solidFill>
          </a:ln>
        </p:spPr>
      </p:pic>
      <p:pic>
        <p:nvPicPr>
          <p:cNvPr id="17410" name="Picture 2" descr="F:\Travel Photos\Germany January 2014\Munich\P12106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33" b="12090"/>
          <a:stretch/>
        </p:blipFill>
        <p:spPr bwMode="auto">
          <a:xfrm>
            <a:off x="685800" y="1585912"/>
            <a:ext cx="8001000" cy="496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1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0-#ppt_w/2"/>
                                          </p:val>
                                        </p:tav>
                                        <p:tav tm="100000">
                                          <p:val>
                                            <p:strVal val="#ppt_x"/>
                                          </p:val>
                                        </p:tav>
                                      </p:tavLst>
                                    </p:anim>
                                    <p:anim calcmode="lin" valueType="num">
                                      <p:cBhvr additive="base">
                                        <p:cTn id="14"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64" y="609600"/>
            <a:ext cx="8002636" cy="5791200"/>
          </a:xfrm>
          <a:prstGeom prst="rect">
            <a:avLst/>
          </a:prstGeom>
          <a:ln w="38100">
            <a:solidFill>
              <a:schemeClr val="tx1"/>
            </a:solidFill>
          </a:ln>
        </p:spPr>
      </p:pic>
      <p:pic>
        <p:nvPicPr>
          <p:cNvPr id="3074" name="Picture 2" descr="F:\Travel Photos\Germany January 2014\Munich\P1320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05000"/>
            <a:ext cx="3600450" cy="4800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7400" y="152400"/>
            <a:ext cx="5638800"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b="1" i="1" dirty="0" err="1">
                <a:solidFill>
                  <a:srgbClr val="FFFF00"/>
                </a:solidFill>
              </a:rPr>
              <a:t>Luftgaukommando</a:t>
            </a:r>
            <a:r>
              <a:rPr lang="en-US" sz="3600" i="1" dirty="0">
                <a:solidFill>
                  <a:srgbClr val="FFFF00"/>
                </a:solidFill>
              </a:rPr>
              <a:t> </a:t>
            </a:r>
            <a:r>
              <a:rPr lang="en-US" sz="3600" dirty="0" smtClean="0">
                <a:solidFill>
                  <a:srgbClr val="FFFF00"/>
                </a:solidFill>
              </a:rPr>
              <a:t>(1937)  </a:t>
            </a:r>
            <a:r>
              <a:rPr lang="en-US" sz="3600" dirty="0" err="1" smtClean="0">
                <a:solidFill>
                  <a:srgbClr val="FFFF00"/>
                </a:solidFill>
              </a:rPr>
              <a:t>Prinzregentenstraße</a:t>
            </a:r>
            <a:r>
              <a:rPr lang="en-US" sz="3600" dirty="0" smtClean="0">
                <a:solidFill>
                  <a:srgbClr val="FFFF00"/>
                </a:solidFill>
              </a:rPr>
              <a:t> </a:t>
            </a:r>
            <a:r>
              <a:rPr lang="en-US" sz="3600" dirty="0">
                <a:solidFill>
                  <a:srgbClr val="FFFF00"/>
                </a:solidFill>
              </a:rPr>
              <a:t>24-28</a:t>
            </a:r>
          </a:p>
        </p:txBody>
      </p:sp>
      <p:pic>
        <p:nvPicPr>
          <p:cNvPr id="3077" name="Picture 5" descr="F:\Travel Photos\Germany January 2014\Munich\P12107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286000"/>
            <a:ext cx="5384800" cy="4038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F:\Travel Photos\Germany January 2014\Munich\P12107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68" t="5556" r="9374" b="10555"/>
          <a:stretch/>
        </p:blipFill>
        <p:spPr bwMode="auto">
          <a:xfrm>
            <a:off x="1981200" y="1600200"/>
            <a:ext cx="5846836" cy="43815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F:\Travel Photos\Germany January 2014\Munich\P121076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0-#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077"/>
                                        </p:tgtEl>
                                        <p:attrNameLst>
                                          <p:attrName>style.visibility</p:attrName>
                                        </p:attrNameLst>
                                      </p:cBhvr>
                                      <p:to>
                                        <p:strVal val="visible"/>
                                      </p:to>
                                    </p:set>
                                    <p:anim calcmode="lin" valueType="num">
                                      <p:cBhvr additive="base">
                                        <p:cTn id="18" dur="500" fill="hold"/>
                                        <p:tgtEl>
                                          <p:spTgt spid="3077"/>
                                        </p:tgtEl>
                                        <p:attrNameLst>
                                          <p:attrName>ppt_x</p:attrName>
                                        </p:attrNameLst>
                                      </p:cBhvr>
                                      <p:tavLst>
                                        <p:tav tm="0">
                                          <p:val>
                                            <p:strVal val="1+#ppt_w/2"/>
                                          </p:val>
                                        </p:tav>
                                        <p:tav tm="100000">
                                          <p:val>
                                            <p:strVal val="#ppt_x"/>
                                          </p:val>
                                        </p:tav>
                                      </p:tavLst>
                                    </p:anim>
                                    <p:anim calcmode="lin" valueType="num">
                                      <p:cBhvr additive="base">
                                        <p:cTn id="19"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4842"/>
            <a:ext cx="7696200" cy="5273958"/>
          </a:xfrm>
          <a:prstGeom prst="rect">
            <a:avLst/>
          </a:prstGeom>
          <a:ln w="38100">
            <a:solidFill>
              <a:schemeClr val="tx1"/>
            </a:solidFill>
          </a:ln>
        </p:spPr>
      </p:pic>
      <p:sp>
        <p:nvSpPr>
          <p:cNvPr id="6" name="TextBox 5"/>
          <p:cNvSpPr txBox="1"/>
          <p:nvPr/>
        </p:nvSpPr>
        <p:spPr>
          <a:xfrm>
            <a:off x="2286000" y="191869"/>
            <a:ext cx="4953000" cy="646331"/>
          </a:xfrm>
          <a:prstGeom prst="rect">
            <a:avLst/>
          </a:prstGeom>
          <a:solidFill>
            <a:srgbClr val="C00000">
              <a:alpha val="62000"/>
            </a:srgbClr>
          </a:solidFill>
          <a:ln w="38100">
            <a:solidFill>
              <a:srgbClr val="FFFF00"/>
            </a:solidFill>
          </a:ln>
        </p:spPr>
        <p:txBody>
          <a:bodyPr wrap="square">
            <a:spAutoFit/>
          </a:bodyPr>
          <a:lstStyle/>
          <a:p>
            <a:pPr algn="ctr"/>
            <a:r>
              <a:rPr lang="en-US" sz="3600" b="1" dirty="0">
                <a:solidFill>
                  <a:srgbClr val="FFFF00"/>
                </a:solidFill>
              </a:rPr>
              <a:t>White Rose </a:t>
            </a:r>
            <a:r>
              <a:rPr lang="en-US" sz="3600" dirty="0" smtClean="0">
                <a:solidFill>
                  <a:srgbClr val="FFFF00"/>
                </a:solidFill>
              </a:rPr>
              <a:t>(</a:t>
            </a:r>
            <a:r>
              <a:rPr lang="en-US" sz="3600" dirty="0" err="1" smtClean="0">
                <a:solidFill>
                  <a:srgbClr val="FFFF00"/>
                </a:solidFill>
              </a:rPr>
              <a:t>W</a:t>
            </a:r>
            <a:r>
              <a:rPr lang="en-US" sz="3600" i="1" dirty="0" err="1" smtClean="0">
                <a:solidFill>
                  <a:srgbClr val="FFFF00"/>
                </a:solidFill>
              </a:rPr>
              <a:t>eisserose</a:t>
            </a:r>
            <a:r>
              <a:rPr lang="en-US" sz="3600" dirty="0">
                <a:solidFill>
                  <a:srgbClr val="FFFF00"/>
                </a:solidFill>
              </a:rPr>
              <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008" y="2209800"/>
            <a:ext cx="3137984" cy="4343400"/>
          </a:xfrm>
          <a:prstGeom prst="rect">
            <a:avLst/>
          </a:prstGeom>
        </p:spPr>
      </p:pic>
      <p:pic>
        <p:nvPicPr>
          <p:cNvPr id="8" name="Picture 4" descr="F:\Travel Photos\Germany January 2014\Munich\P12006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09800"/>
            <a:ext cx="3086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F:\Travel Photos\Germany January 2014\Munich\P1200637.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350" y="990600"/>
            <a:ext cx="40576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F:\Travel Photos\Germany January 2014\Munich\P120064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12192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4.bp.blogspot.com/-NxQWPD0UDn8/T0KcLAKvj3I/AAAAAAAAkto/Pzou621Z7Y0/s1600/mu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1588" y="2286000"/>
            <a:ext cx="5609812" cy="2286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66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626"/>
                                        </p:tgtEl>
                                        <p:attrNameLst>
                                          <p:attrName>style.visibility</p:attrName>
                                        </p:attrNameLst>
                                      </p:cBhvr>
                                      <p:to>
                                        <p:strVal val="visible"/>
                                      </p:to>
                                    </p:set>
                                    <p:anim calcmode="lin" valueType="num">
                                      <p:cBhvr additive="base">
                                        <p:cTn id="17" dur="500" fill="hold"/>
                                        <p:tgtEl>
                                          <p:spTgt spid="26626"/>
                                        </p:tgtEl>
                                        <p:attrNameLst>
                                          <p:attrName>ppt_x</p:attrName>
                                        </p:attrNameLst>
                                      </p:cBhvr>
                                      <p:tavLst>
                                        <p:tav tm="0">
                                          <p:val>
                                            <p:strVal val="0-#ppt_w/2"/>
                                          </p:val>
                                        </p:tav>
                                        <p:tav tm="100000">
                                          <p:val>
                                            <p:strVal val="#ppt_x"/>
                                          </p:val>
                                        </p:tav>
                                      </p:tavLst>
                                    </p:anim>
                                    <p:anim calcmode="lin" valueType="num">
                                      <p:cBhvr additive="base">
                                        <p:cTn id="1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6627"/>
                                        </p:tgtEl>
                                        <p:attrNameLst>
                                          <p:attrName>style.visibility</p:attrName>
                                        </p:attrNameLst>
                                      </p:cBhvr>
                                      <p:to>
                                        <p:strVal val="visible"/>
                                      </p:to>
                                    </p:set>
                                    <p:anim calcmode="lin" valueType="num">
                                      <p:cBhvr additive="base">
                                        <p:cTn id="23" dur="500" fill="hold"/>
                                        <p:tgtEl>
                                          <p:spTgt spid="26627"/>
                                        </p:tgtEl>
                                        <p:attrNameLst>
                                          <p:attrName>ppt_x</p:attrName>
                                        </p:attrNameLst>
                                      </p:cBhvr>
                                      <p:tavLst>
                                        <p:tav tm="0">
                                          <p:val>
                                            <p:strVal val="1+#ppt_w/2"/>
                                          </p:val>
                                        </p:tav>
                                        <p:tav tm="100000">
                                          <p:val>
                                            <p:strVal val="#ppt_x"/>
                                          </p:val>
                                        </p:tav>
                                      </p:tavLst>
                                    </p:anim>
                                    <p:anim calcmode="lin" valueType="num">
                                      <p:cBhvr additive="base">
                                        <p:cTn id="24" dur="500" fill="hold"/>
                                        <p:tgtEl>
                                          <p:spTgt spid="266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Travel Photos\Germany January 2014\Munich\P120065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228600"/>
            <a:ext cx="5562600" cy="3108543"/>
          </a:xfrm>
          <a:prstGeom prst="rect">
            <a:avLst/>
          </a:prstGeom>
          <a:solidFill>
            <a:srgbClr val="C00000">
              <a:alpha val="62000"/>
            </a:srgbClr>
          </a:solidFill>
        </p:spPr>
        <p:txBody>
          <a:bodyPr>
            <a:spAutoFit/>
          </a:bodyPr>
          <a:lstStyle/>
          <a:p>
            <a:pPr algn="ctr">
              <a:defRPr/>
            </a:pPr>
            <a:r>
              <a:rPr lang="en-US" sz="2800" dirty="0">
                <a:solidFill>
                  <a:srgbClr val="FFFF00"/>
                </a:solidFill>
              </a:rPr>
              <a:t>Nothing is so unworthy of a civilized nation as allowing itself to be "governed" without opposition by an irresponsible clique that has yielded to base instinct. It is certain that today every honest German is ashamed of his government.</a:t>
            </a:r>
          </a:p>
        </p:txBody>
      </p:sp>
      <p:sp>
        <p:nvSpPr>
          <p:cNvPr id="4" name="TextBox 3"/>
          <p:cNvSpPr txBox="1"/>
          <p:nvPr/>
        </p:nvSpPr>
        <p:spPr>
          <a:xfrm>
            <a:off x="2590800" y="1676400"/>
            <a:ext cx="6248400" cy="3970318"/>
          </a:xfrm>
          <a:prstGeom prst="rect">
            <a:avLst/>
          </a:prstGeom>
          <a:solidFill>
            <a:srgbClr val="C00000">
              <a:alpha val="62000"/>
            </a:srgbClr>
          </a:solidFill>
        </p:spPr>
        <p:txBody>
          <a:bodyPr>
            <a:spAutoFit/>
          </a:bodyPr>
          <a:lstStyle/>
          <a:p>
            <a:pPr algn="ctr">
              <a:defRPr/>
            </a:pPr>
            <a:r>
              <a:rPr lang="en-US" sz="2800" dirty="0">
                <a:solidFill>
                  <a:srgbClr val="FFFF00"/>
                </a:solidFill>
              </a:rPr>
              <a:t>It is impossible to engage in intellectual discourse with National Socialism because it is not an intellectually defensible program… At its very inception this movement depended on the deception and betrayal of one's fellow man; even at that time it was inwardly corrupt and could support itself only by constant lies. </a:t>
            </a:r>
          </a:p>
        </p:txBody>
      </p:sp>
      <p:sp>
        <p:nvSpPr>
          <p:cNvPr id="5" name="TextBox 4"/>
          <p:cNvSpPr txBox="1"/>
          <p:nvPr/>
        </p:nvSpPr>
        <p:spPr>
          <a:xfrm>
            <a:off x="457200" y="3486150"/>
            <a:ext cx="6248400" cy="3108543"/>
          </a:xfrm>
          <a:prstGeom prst="rect">
            <a:avLst/>
          </a:prstGeom>
          <a:solidFill>
            <a:srgbClr val="C00000">
              <a:alpha val="62000"/>
            </a:srgbClr>
          </a:solidFill>
        </p:spPr>
        <p:txBody>
          <a:bodyPr>
            <a:spAutoFit/>
          </a:bodyPr>
          <a:lstStyle/>
          <a:p>
            <a:pPr algn="ctr">
              <a:defRPr/>
            </a:pPr>
            <a:r>
              <a:rPr lang="en-US" sz="2800" dirty="0">
                <a:solidFill>
                  <a:srgbClr val="FFFF00"/>
                </a:solidFill>
              </a:rPr>
              <a:t>Every word that comes from Hitler's mouth is a lie. When he says peace, he means war, and when he blasphemously uses the name of the Almighty, he means the power of evil, the fallen angel, Satan. His mouth is the foul-smelling maw of Hell, and his might is at bottom accursed. </a:t>
            </a:r>
          </a:p>
        </p:txBody>
      </p:sp>
    </p:spTree>
    <p:extLst>
      <p:ext uri="{BB962C8B-B14F-4D97-AF65-F5344CB8AC3E}">
        <p14:creationId xmlns:p14="http://schemas.microsoft.com/office/powerpoint/2010/main" val="404574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Travel Photos\Germany January 2014\Munich\P1200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F:\Travel Photos\Germany January 2014\Munich\P1320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6019800" cy="4514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F:\Travel Photos\Germany January 2014\Munich\P13207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2610716"/>
            <a:ext cx="5257800" cy="3943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8600"/>
            <a:ext cx="5181600" cy="1754326"/>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b="1" i="1" dirty="0" err="1">
                <a:solidFill>
                  <a:srgbClr val="FFFF00"/>
                </a:solidFill>
              </a:rPr>
              <a:t>Wunden</a:t>
            </a:r>
            <a:r>
              <a:rPr lang="en-US" sz="3600" b="1" i="1" dirty="0">
                <a:solidFill>
                  <a:srgbClr val="FFFF00"/>
                </a:solidFill>
              </a:rPr>
              <a:t> der </a:t>
            </a:r>
            <a:r>
              <a:rPr lang="en-US" sz="3600" b="1" i="1" dirty="0" err="1" smtClean="0">
                <a:solidFill>
                  <a:srgbClr val="FFFF00"/>
                </a:solidFill>
              </a:rPr>
              <a:t>Erinnerung</a:t>
            </a:r>
            <a:r>
              <a:rPr lang="en-US" sz="3600" b="1" i="1" dirty="0" smtClean="0">
                <a:solidFill>
                  <a:srgbClr val="FFFF00"/>
                </a:solidFill>
              </a:rPr>
              <a:t> </a:t>
            </a:r>
            <a:r>
              <a:rPr lang="en-US" sz="3600" dirty="0" smtClean="0">
                <a:solidFill>
                  <a:srgbClr val="FFFF00"/>
                </a:solidFill>
              </a:rPr>
              <a:t>“Wounds of Memory” (1994-1995)</a:t>
            </a:r>
            <a:endParaRPr lang="en-US" sz="3600" dirty="0">
              <a:solidFill>
                <a:srgbClr val="FFFF00"/>
              </a:solidFill>
            </a:endParaRPr>
          </a:p>
        </p:txBody>
      </p:sp>
    </p:spTree>
    <p:extLst>
      <p:ext uri="{BB962C8B-B14F-4D97-AF65-F5344CB8AC3E}">
        <p14:creationId xmlns:p14="http://schemas.microsoft.com/office/powerpoint/2010/main" val="268620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F:\Travel Photos\Germany January 2014\Munich\P1220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1430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995" y="1143000"/>
            <a:ext cx="6878010" cy="5201376"/>
          </a:xfrm>
          <a:prstGeom prst="rect">
            <a:avLst/>
          </a:prstGeom>
        </p:spPr>
      </p:pic>
      <p:sp>
        <p:nvSpPr>
          <p:cNvPr id="3" name="TextBox 2"/>
          <p:cNvSpPr txBox="1"/>
          <p:nvPr/>
        </p:nvSpPr>
        <p:spPr>
          <a:xfrm>
            <a:off x="381000" y="228600"/>
            <a:ext cx="4353405"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smtClean="0">
                <a:solidFill>
                  <a:srgbClr val="FFFF00"/>
                </a:solidFill>
              </a:rPr>
              <a:t>Plaque </a:t>
            </a:r>
            <a:r>
              <a:rPr lang="en-US" sz="3600" i="1" dirty="0" smtClean="0">
                <a:solidFill>
                  <a:srgbClr val="FFFF00"/>
                </a:solidFill>
              </a:rPr>
              <a:t>Kristallnacht</a:t>
            </a:r>
            <a:r>
              <a:rPr lang="en-US" sz="3600" dirty="0" smtClean="0">
                <a:solidFill>
                  <a:srgbClr val="FFFF00"/>
                </a:solidFill>
              </a:rPr>
              <a:t> Victims</a:t>
            </a:r>
            <a:endParaRPr lang="en-US" sz="3600" dirty="0">
              <a:solidFill>
                <a:srgbClr val="FFFF00"/>
              </a:solidFill>
            </a:endParaRPr>
          </a:p>
        </p:txBody>
      </p:sp>
      <p:pic>
        <p:nvPicPr>
          <p:cNvPr id="2050" name="Picture 2" descr="F:\Travel Photos\Germany January 2014\Munich\P12200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029152"/>
            <a:ext cx="7238761" cy="542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152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500"/>
                                        <p:tgtEl>
                                          <p:spTgt spid="348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F:\Travel Photos\Germany January 2014\Munich\P1210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0164"/>
            <a:ext cx="4521927" cy="60292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228600"/>
            <a:ext cx="5181600"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a:solidFill>
                  <a:srgbClr val="FFFF00"/>
                </a:solidFill>
              </a:rPr>
              <a:t>Square for the Victims of National Socialism (1985)</a:t>
            </a:r>
          </a:p>
        </p:txBody>
      </p:sp>
      <p:pic>
        <p:nvPicPr>
          <p:cNvPr id="5124" name="Picture 4" descr="F:\Travel Photos\Germany January 2014\Munich\P12106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5588000" cy="419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1+#ppt_w/2"/>
                                          </p:val>
                                        </p:tav>
                                        <p:tav tm="100000">
                                          <p:val>
                                            <p:strVal val="#ppt_x"/>
                                          </p:val>
                                        </p:tav>
                                      </p:tavLst>
                                    </p:anim>
                                    <p:anim calcmode="lin" valueType="num">
                                      <p:cBhvr additive="base">
                                        <p:cTn id="8"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0-#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ravel Photos\Germany January 2014\Munich\P12107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143000"/>
            <a:ext cx="3886200"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228600"/>
            <a:ext cx="6629400" cy="1200329"/>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smtClean="0">
                <a:solidFill>
                  <a:srgbClr val="FFFF00"/>
                </a:solidFill>
              </a:rPr>
              <a:t>Memorial to the Resistance to National Socialism (1995)</a:t>
            </a:r>
            <a:endParaRPr lang="en-US" sz="3600" dirty="0">
              <a:solidFill>
                <a:srgbClr val="FFFF00"/>
              </a:solidFill>
            </a:endParaRPr>
          </a:p>
        </p:txBody>
      </p:sp>
      <p:pic>
        <p:nvPicPr>
          <p:cNvPr id="3075" name="Picture 3" descr="F:\Travel Photos\Germany January 2014\Munich\P1320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752600"/>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4100" y="1752600"/>
            <a:ext cx="6629400" cy="3416320"/>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dirty="0">
                <a:solidFill>
                  <a:srgbClr val="FFFF00"/>
                </a:solidFill>
              </a:rPr>
              <a:t>"My dears! My last letter I write to you. The clemency petition was rejected. I will </a:t>
            </a:r>
            <a:r>
              <a:rPr lang="en-US" sz="3600" dirty="0" smtClean="0">
                <a:solidFill>
                  <a:srgbClr val="FFFF00"/>
                </a:solidFill>
              </a:rPr>
              <a:t> be executed </a:t>
            </a:r>
            <a:r>
              <a:rPr lang="en-US" sz="3600" dirty="0">
                <a:solidFill>
                  <a:srgbClr val="FFFF00"/>
                </a:solidFill>
              </a:rPr>
              <a:t>by </a:t>
            </a:r>
            <a:r>
              <a:rPr lang="en-US" sz="3600" dirty="0" smtClean="0">
                <a:solidFill>
                  <a:srgbClr val="FFFF00"/>
                </a:solidFill>
              </a:rPr>
              <a:t>three o’clock</a:t>
            </a:r>
            <a:r>
              <a:rPr lang="en-US" sz="3600" dirty="0">
                <a:solidFill>
                  <a:srgbClr val="FFFF00"/>
                </a:solidFill>
              </a:rPr>
              <a:t>. So farewell, and in eternity we'll meet again</a:t>
            </a:r>
            <a:r>
              <a:rPr lang="en-US" sz="3600" dirty="0" smtClean="0">
                <a:solidFill>
                  <a:srgbClr val="FFFF00"/>
                </a:solidFill>
              </a:rPr>
              <a:t>.” </a:t>
            </a:r>
          </a:p>
          <a:p>
            <a:pPr algn="ctr">
              <a:defRPr/>
            </a:pPr>
            <a:r>
              <a:rPr lang="en-US" sz="3600" dirty="0" smtClean="0">
                <a:solidFill>
                  <a:srgbClr val="FFFF00"/>
                </a:solidFill>
              </a:rPr>
              <a:t>(5 June 1944)</a:t>
            </a:r>
          </a:p>
        </p:txBody>
      </p:sp>
      <p:pic>
        <p:nvPicPr>
          <p:cNvPr id="3076" name="Picture 4" descr="F:\Travel Photos\Germany January 2014\Munich\P13206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0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ravel Photos\Germany January 2014\Munich\P1210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908" y="304800"/>
            <a:ext cx="4953692" cy="6068272"/>
          </a:xfrm>
          <a:prstGeom prst="rect">
            <a:avLst/>
          </a:prstGeom>
        </p:spPr>
      </p:pic>
      <p:pic>
        <p:nvPicPr>
          <p:cNvPr id="4099" name="Picture 3" descr="F:\Travel Photos\Germany January 2014\Munich\P12006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08" y="304800"/>
            <a:ext cx="4610792" cy="6147723"/>
          </a:xfrm>
          <a:prstGeom prst="rect">
            <a:avLst/>
          </a:prstGeom>
          <a:noFill/>
          <a:extLst>
            <a:ext uri="{909E8E84-426E-40DD-AFC4-6F175D3DCCD1}">
              <a14:hiddenFill xmlns:a14="http://schemas.microsoft.com/office/drawing/2010/main">
                <a:solidFill>
                  <a:srgbClr val="FFFFFF"/>
                </a:solidFill>
              </a14:hiddenFill>
            </a:ext>
          </a:extLst>
        </p:spPr>
      </p:pic>
      <p:sp>
        <p:nvSpPr>
          <p:cNvPr id="2051" name="TextBox 2"/>
          <p:cNvSpPr txBox="1">
            <a:spLocks noChangeArrowheads="1"/>
          </p:cNvSpPr>
          <p:nvPr/>
        </p:nvSpPr>
        <p:spPr bwMode="auto">
          <a:xfrm>
            <a:off x="723900" y="1439882"/>
            <a:ext cx="7658100" cy="3970318"/>
          </a:xfrm>
          <a:prstGeom prst="rect">
            <a:avLst/>
          </a:prstGeom>
          <a:solidFill>
            <a:srgbClr val="C00000">
              <a:alpha val="78038"/>
            </a:srgbClr>
          </a:solidFill>
          <a:ln w="38100">
            <a:solidFill>
              <a:srgbClr val="FFFF00"/>
            </a:solidFill>
            <a:miter lim="800000"/>
            <a:headEnd/>
            <a:tailEnd/>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FFFF00"/>
                </a:solidFill>
                <a:latin typeface="Calibri" pitchFamily="34" charset="0"/>
                <a:ea typeface="Batang" pitchFamily="18" charset="-127"/>
              </a:rPr>
              <a:t>“Munich stands as one of Germany’s most beautiful and architecturally harmonious cities… Yet, another Munich exists behind the city’s better known façade: the Munich of the Third Reich.  While Munich glowed in 1900, it burned in 1945…. Comparing Munich to other German cities after 1945 further demonstrates its difficulty in coming to terms with the legacy of the Third Reich.” (</a:t>
            </a:r>
            <a:r>
              <a:rPr lang="en-US" altLang="en-US" sz="2800" b="1" i="1" dirty="0" smtClean="0">
                <a:solidFill>
                  <a:srgbClr val="FFFF00"/>
                </a:solidFill>
                <a:latin typeface="Calibri" pitchFamily="34" charset="0"/>
                <a:ea typeface="Batang" pitchFamily="18" charset="-127"/>
              </a:rPr>
              <a:t>Munich &amp; Memory</a:t>
            </a:r>
            <a:r>
              <a:rPr lang="en-US" altLang="en-US" sz="2800" b="1" dirty="0" smtClean="0">
                <a:solidFill>
                  <a:srgbClr val="FFFF00"/>
                </a:solidFill>
                <a:latin typeface="Calibri" pitchFamily="34" charset="0"/>
                <a:ea typeface="Batang" pitchFamily="18" charset="-127"/>
              </a:rPr>
              <a:t>, 2000)</a:t>
            </a:r>
            <a:endParaRPr lang="en-US" altLang="en-US" sz="2800" b="1" dirty="0">
              <a:solidFill>
                <a:srgbClr val="FFFF00"/>
              </a:solidFill>
              <a:latin typeface="Calibri" pitchFamily="34" charset="0"/>
              <a:ea typeface="Batang" pitchFamily="18" charset="-127"/>
            </a:endParaRPr>
          </a:p>
        </p:txBody>
      </p:sp>
    </p:spTree>
    <p:extLst>
      <p:ext uri="{BB962C8B-B14F-4D97-AF65-F5344CB8AC3E}">
        <p14:creationId xmlns:p14="http://schemas.microsoft.com/office/powerpoint/2010/main" val="299358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57200"/>
            <a:ext cx="7377653" cy="5962015"/>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09600"/>
            <a:ext cx="6723529" cy="5715000"/>
          </a:xfrm>
          <a:prstGeom prst="rect">
            <a:avLst/>
          </a:prstGeom>
        </p:spPr>
      </p:pic>
    </p:spTree>
    <p:extLst>
      <p:ext uri="{BB962C8B-B14F-4D97-AF65-F5344CB8AC3E}">
        <p14:creationId xmlns:p14="http://schemas.microsoft.com/office/powerpoint/2010/main" val="257729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ravel Photos\Germany January 2014\Munich\P13206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326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1"/>
            <a:ext cx="478676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257425"/>
            <a:ext cx="5743575" cy="4524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8400" y="990600"/>
            <a:ext cx="7045000" cy="46766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86800"/>
            <a:ext cx="8077200" cy="5509200"/>
          </a:xfrm>
          <a:prstGeom prst="rect">
            <a:avLst/>
          </a:prstGeom>
          <a:solidFill>
            <a:srgbClr val="C00000">
              <a:alpha val="71000"/>
            </a:srgbClr>
          </a:solidFill>
          <a:ln w="38100">
            <a:solidFill>
              <a:srgbClr val="FFC000"/>
            </a:solidFill>
          </a:ln>
        </p:spPr>
        <p:txBody>
          <a:bodyPr>
            <a:spAutoFit/>
          </a:bodyPr>
          <a:lstStyle/>
          <a:p>
            <a:pPr>
              <a:defRPr/>
            </a:pPr>
            <a:r>
              <a:rPr lang="en-US" sz="3200" b="1" dirty="0" smtClean="0">
                <a:solidFill>
                  <a:srgbClr val="FFFF00"/>
                </a:solidFill>
                <a:cs typeface="+mn-cs"/>
              </a:rPr>
              <a:t>End of WWII Munich</a:t>
            </a:r>
            <a:r>
              <a:rPr lang="en-US" sz="3200" dirty="0" smtClean="0">
                <a:solidFill>
                  <a:srgbClr val="FFFF00"/>
                </a:solidFill>
                <a:cs typeface="+mn-cs"/>
              </a:rPr>
              <a:t>:</a:t>
            </a:r>
          </a:p>
          <a:p>
            <a:pPr marL="457200" indent="-457200">
              <a:buFont typeface="Arial" panose="020B0604020202020204" pitchFamily="34" charset="0"/>
              <a:buChar char="•"/>
              <a:defRPr/>
            </a:pPr>
            <a:r>
              <a:rPr lang="en-US" sz="3200" dirty="0" smtClean="0">
                <a:solidFill>
                  <a:srgbClr val="FFFF00"/>
                </a:solidFill>
                <a:cs typeface="+mn-cs"/>
              </a:rPr>
              <a:t>66 Allied air raids</a:t>
            </a:r>
          </a:p>
          <a:p>
            <a:pPr marL="457200" indent="-457200">
              <a:buFont typeface="Arial" panose="020B0604020202020204" pitchFamily="34" charset="0"/>
              <a:buChar char="•"/>
              <a:defRPr/>
            </a:pPr>
            <a:r>
              <a:rPr lang="en-US" sz="3200" dirty="0" smtClean="0">
                <a:solidFill>
                  <a:srgbClr val="FFFF00"/>
                </a:solidFill>
                <a:cs typeface="+mn-cs"/>
              </a:rPr>
              <a:t>6,242 dead</a:t>
            </a:r>
          </a:p>
          <a:p>
            <a:pPr marL="457200" indent="-457200">
              <a:buFont typeface="Arial" panose="020B0604020202020204" pitchFamily="34" charset="0"/>
              <a:buChar char="•"/>
              <a:defRPr/>
            </a:pPr>
            <a:r>
              <a:rPr lang="en-US" sz="3200" dirty="0" smtClean="0">
                <a:solidFill>
                  <a:srgbClr val="FFFF00"/>
                </a:solidFill>
                <a:cs typeface="+mn-cs"/>
              </a:rPr>
              <a:t>10,600 buildings destroyed (17% of city)</a:t>
            </a:r>
          </a:p>
          <a:p>
            <a:pPr marL="457200" indent="-457200">
              <a:buFont typeface="Arial" panose="020B0604020202020204" pitchFamily="34" charset="0"/>
              <a:buChar char="•"/>
              <a:defRPr/>
            </a:pPr>
            <a:r>
              <a:rPr lang="en-US" sz="3200" dirty="0" smtClean="0">
                <a:solidFill>
                  <a:srgbClr val="FFFF00"/>
                </a:solidFill>
                <a:cs typeface="+mn-cs"/>
              </a:rPr>
              <a:t>1,270 undamaged (2.5% of city)</a:t>
            </a:r>
          </a:p>
          <a:p>
            <a:pPr marL="457200" indent="-457200">
              <a:buFont typeface="Arial" panose="020B0604020202020204" pitchFamily="34" charset="0"/>
              <a:buChar char="•"/>
              <a:defRPr/>
            </a:pPr>
            <a:r>
              <a:rPr lang="en-US" sz="3200" dirty="0" smtClean="0">
                <a:solidFill>
                  <a:srgbClr val="FFFF00"/>
                </a:solidFill>
                <a:cs typeface="+mn-cs"/>
              </a:rPr>
              <a:t>80,000 dwellings totally destroyed</a:t>
            </a:r>
          </a:p>
          <a:p>
            <a:pPr marL="457200" indent="-457200">
              <a:buFont typeface="Arial" panose="020B0604020202020204" pitchFamily="34" charset="0"/>
              <a:buChar char="•"/>
              <a:defRPr/>
            </a:pPr>
            <a:r>
              <a:rPr lang="en-US" sz="3200" dirty="0" smtClean="0">
                <a:solidFill>
                  <a:srgbClr val="FFFF00"/>
                </a:solidFill>
                <a:cs typeface="+mn-cs"/>
              </a:rPr>
              <a:t>Bavarian State Library (500,000 volumes lost)</a:t>
            </a:r>
          </a:p>
          <a:p>
            <a:pPr marL="457200" indent="-457200">
              <a:buFont typeface="Arial" panose="020B0604020202020204" pitchFamily="34" charset="0"/>
              <a:buChar char="•"/>
              <a:defRPr/>
            </a:pPr>
            <a:r>
              <a:rPr lang="en-US" sz="3200" dirty="0" smtClean="0">
                <a:solidFill>
                  <a:srgbClr val="FFFF00"/>
                </a:solidFill>
                <a:cs typeface="+mn-cs"/>
              </a:rPr>
              <a:t>Roman Catholic churches: 96/170 destroyed </a:t>
            </a:r>
          </a:p>
          <a:p>
            <a:pPr marL="457200" indent="-457200">
              <a:buFont typeface="Arial" panose="020B0604020202020204" pitchFamily="34" charset="0"/>
              <a:buChar char="•"/>
              <a:defRPr/>
            </a:pPr>
            <a:r>
              <a:rPr lang="en-US" sz="3200" dirty="0" smtClean="0">
                <a:solidFill>
                  <a:srgbClr val="FFFF00"/>
                </a:solidFill>
                <a:cs typeface="+mn-cs"/>
              </a:rPr>
              <a:t>2,100/2,800 restaurants gone </a:t>
            </a:r>
          </a:p>
          <a:p>
            <a:pPr marL="457200" indent="-457200">
              <a:buFont typeface="Arial" panose="020B0604020202020204" pitchFamily="34" charset="0"/>
              <a:buChar char="•"/>
              <a:defRPr/>
            </a:pPr>
            <a:r>
              <a:rPr lang="en-US" sz="3200" dirty="0" smtClean="0">
                <a:solidFill>
                  <a:srgbClr val="FFFF00"/>
                </a:solidFill>
                <a:cs typeface="+mn-cs"/>
              </a:rPr>
              <a:t>45% of buildings beyond repair</a:t>
            </a:r>
            <a:endParaRPr lang="en-US" sz="3200" dirty="0">
              <a:solidFill>
                <a:srgbClr val="FFFF00"/>
              </a:solidFill>
              <a:cs typeface="+mn-cs"/>
            </a:endParaRPr>
          </a:p>
        </p:txBody>
      </p:sp>
      <p:sp useBgFill="1">
        <p:nvSpPr>
          <p:cNvPr id="2" name="Rectangle 1"/>
          <p:cNvSpPr/>
          <p:nvPr/>
        </p:nvSpPr>
        <p:spPr>
          <a:xfrm>
            <a:off x="1371600" y="1829812"/>
            <a:ext cx="6693450" cy="3046988"/>
          </a:xfrm>
          <a:prstGeom prst="rect">
            <a:avLst/>
          </a:prstGeom>
          <a:ln w="38100">
            <a:solidFill>
              <a:schemeClr val="tx1"/>
            </a:solidFill>
          </a:ln>
        </p:spPr>
        <p:txBody>
          <a:bodyPr wrap="square">
            <a:spAutoFit/>
          </a:bodyPr>
          <a:lstStyle/>
          <a:p>
            <a:pPr algn="ctr">
              <a:defRPr/>
            </a:pPr>
            <a:r>
              <a:rPr lang="en-US" sz="3200" dirty="0" smtClean="0"/>
              <a:t>“</a:t>
            </a:r>
            <a:r>
              <a:rPr lang="en-US" sz="3200" dirty="0"/>
              <a:t>I had imagined it would be terrible, but it was even worse.  Munich no longer exists.  The entire city center from the main train station to the </a:t>
            </a:r>
            <a:r>
              <a:rPr lang="en-US" sz="3200" i="1" dirty="0" err="1"/>
              <a:t>Odeonsplatz</a:t>
            </a:r>
            <a:r>
              <a:rPr lang="en-US" sz="3200" dirty="0"/>
              <a:t> is composed only of </a:t>
            </a:r>
            <a:r>
              <a:rPr lang="en-US" sz="3200" dirty="0" smtClean="0"/>
              <a:t>ruins,” Klaus Mann (8 May 1945)</a:t>
            </a:r>
            <a:endParaRPr lang="en-US" sz="3200" dirty="0"/>
          </a:p>
        </p:txBody>
      </p:sp>
    </p:spTree>
    <p:extLst>
      <p:ext uri="{BB962C8B-B14F-4D97-AF65-F5344CB8AC3E}">
        <p14:creationId xmlns:p14="http://schemas.microsoft.com/office/powerpoint/2010/main" val="329848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fade">
                                      <p:cBhvr>
                                        <p:cTn id="7" dur="500"/>
                                        <p:tgtEl>
                                          <p:spTgt spid="153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Effect transition="in" filter="fade">
                                      <p:cBhvr>
                                        <p:cTn id="17" dur="500"/>
                                        <p:tgtEl>
                                          <p:spTgt spid="153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fade">
                                      <p:cBhvr>
                                        <p:cTn id="22" dur="750"/>
                                        <p:tgtEl>
                                          <p:spTgt spid="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75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75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75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75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75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750"/>
                                        <p:tgtEl>
                                          <p:spTgt spid="5">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750"/>
                                        <p:tgtEl>
                                          <p:spTgt spid="5">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7" end="7"/>
                                            </p:txEl>
                                          </p:spTgt>
                                        </p:tgtEl>
                                        <p:attrNameLst>
                                          <p:attrName>style.visibility</p:attrName>
                                        </p:attrNameLst>
                                      </p:cBhvr>
                                      <p:to>
                                        <p:strVal val="visible"/>
                                      </p:to>
                                    </p:set>
                                    <p:animEffect transition="in" filter="fade">
                                      <p:cBhvr>
                                        <p:cTn id="62" dur="750"/>
                                        <p:tgtEl>
                                          <p:spTgt spid="5">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750"/>
                                        <p:tgtEl>
                                          <p:spTgt spid="5">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9" end="9"/>
                                            </p:txEl>
                                          </p:spTgt>
                                        </p:tgtEl>
                                        <p:attrNameLst>
                                          <p:attrName>style.visibility</p:attrName>
                                        </p:attrNameLst>
                                      </p:cBhvr>
                                      <p:to>
                                        <p:strVal val="visible"/>
                                      </p:to>
                                    </p:set>
                                    <p:animEffect transition="in" filter="fade">
                                      <p:cBhvr>
                                        <p:cTn id="72" dur="750"/>
                                        <p:tgtEl>
                                          <p:spTgt spid="5">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457200"/>
            <a:ext cx="3733800" cy="59766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516479"/>
            <a:ext cx="4267200" cy="5771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4350" y="1872369"/>
            <a:ext cx="4218850" cy="25472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858837" y="1718370"/>
            <a:ext cx="7599363" cy="3539430"/>
          </a:xfrm>
          <a:prstGeom prst="rect">
            <a:avLst/>
          </a:prstGeom>
          <a:solidFill>
            <a:srgbClr val="C00000">
              <a:alpha val="61960"/>
            </a:srgbClr>
          </a:solidFill>
          <a:ln w="9525">
            <a:solidFill>
              <a:srgbClr val="FFFF00"/>
            </a:solidFill>
            <a:miter lim="800000"/>
            <a:headEnd/>
            <a:tailEnd/>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b="1" dirty="0" smtClean="0">
                <a:solidFill>
                  <a:srgbClr val="FFFF00"/>
                </a:solidFill>
                <a:latin typeface="+mn-lt"/>
                <a:ea typeface="Batang" pitchFamily="18" charset="-127"/>
              </a:rPr>
              <a:t>“[Munich] is largely destroyed… everywhere lies rubble of trash, metal, glass, shattered bricks, burnt rafters; the impression is not simply sad, but also disgusting . . . The fall of the city is . . . so radical that I cannot imagine a revival.” (Summer 1944)</a:t>
            </a:r>
          </a:p>
        </p:txBody>
      </p:sp>
      <p:sp>
        <p:nvSpPr>
          <p:cNvPr id="9" name="TextBox 8"/>
          <p:cNvSpPr txBox="1">
            <a:spLocks noChangeArrowheads="1"/>
          </p:cNvSpPr>
          <p:nvPr/>
        </p:nvSpPr>
        <p:spPr bwMode="auto">
          <a:xfrm>
            <a:off x="574675" y="1718370"/>
            <a:ext cx="8035925" cy="3539430"/>
          </a:xfrm>
          <a:prstGeom prst="rect">
            <a:avLst/>
          </a:prstGeom>
          <a:solidFill>
            <a:srgbClr val="C00000">
              <a:alpha val="61960"/>
            </a:srgbClr>
          </a:solidFill>
          <a:ln w="9525">
            <a:solidFill>
              <a:srgbClr val="FFFF00"/>
            </a:solidFill>
            <a:miter lim="800000"/>
            <a:headEnd/>
            <a:tailEnd/>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b="1" dirty="0" smtClean="0">
                <a:solidFill>
                  <a:srgbClr val="FFFF00"/>
                </a:solidFill>
                <a:latin typeface="+mn-lt"/>
                <a:ea typeface="Batang" pitchFamily="18" charset="-127"/>
              </a:rPr>
              <a:t>“The danger of a revived mass-radicalization of the possibly unemployed and already homeless should not be underrated.  Notwithstanding the Marshall plan, Reconstruction of Germany . . . can only prosper, if the building trade is given an opportunity to maintain its vitality.” (1948</a:t>
            </a:r>
            <a:r>
              <a:rPr lang="en-US" altLang="en-US" b="1" dirty="0">
                <a:solidFill>
                  <a:srgbClr val="FFFF00"/>
                </a:solidFill>
                <a:latin typeface="+mn-lt"/>
                <a:ea typeface="Batang" pitchFamily="18" charset="-127"/>
              </a:rPr>
              <a:t>)</a:t>
            </a:r>
            <a:endParaRPr lang="en-US" altLang="en-US" b="1" dirty="0" smtClean="0">
              <a:solidFill>
                <a:srgbClr val="FFFF00"/>
              </a:solidFill>
              <a:latin typeface="+mn-lt"/>
              <a:ea typeface="Batang" pitchFamily="18" charset="-127"/>
            </a:endParaRPr>
          </a:p>
        </p:txBody>
      </p:sp>
    </p:spTree>
    <p:extLst>
      <p:ext uri="{BB962C8B-B14F-4D97-AF65-F5344CB8AC3E}">
        <p14:creationId xmlns:p14="http://schemas.microsoft.com/office/powerpoint/2010/main" val="33268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Travel Photos\Germany January 2014\Munich\P1200617.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1066800"/>
            <a:ext cx="3714750"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699" name="Picture 3" descr="K:\Travel Photos\Germany January 2014\Munich\P120061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304800"/>
            <a:ext cx="4707082" cy="6276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1143000" y="634186"/>
            <a:ext cx="7037387" cy="2185214"/>
          </a:xfrm>
          <a:prstGeom prst="rect">
            <a:avLst/>
          </a:prstGeom>
          <a:solidFill>
            <a:srgbClr val="C00000">
              <a:alpha val="61960"/>
            </a:srgbClr>
          </a:solidFill>
          <a:ln w="9525">
            <a:solidFill>
              <a:srgbClr val="FFC000"/>
            </a:solidFill>
            <a:miter lim="800000"/>
            <a:headEnd/>
            <a:tailEnd/>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b="1" dirty="0" smtClean="0">
                <a:solidFill>
                  <a:srgbClr val="FFFF00"/>
                </a:solidFill>
                <a:latin typeface="+mn-lt"/>
                <a:ea typeface="Batang" pitchFamily="18" charset="-127"/>
              </a:rPr>
              <a:t>Word of the day:</a:t>
            </a:r>
          </a:p>
          <a:p>
            <a:pPr eaLnBrk="1" hangingPunct="1">
              <a:spcBef>
                <a:spcPct val="0"/>
              </a:spcBef>
              <a:buFontTx/>
              <a:buNone/>
              <a:defRPr/>
            </a:pPr>
            <a:r>
              <a:rPr lang="en-US" altLang="en-US" sz="4000" b="1" dirty="0" smtClean="0">
                <a:solidFill>
                  <a:srgbClr val="FFFF00"/>
                </a:solidFill>
                <a:ea typeface="Batang" pitchFamily="18" charset="-127"/>
              </a:rPr>
              <a:t>Vergangenheitsbewältigung</a:t>
            </a:r>
            <a:endParaRPr lang="en-US" altLang="en-US" sz="4000" b="1" dirty="0">
              <a:solidFill>
                <a:srgbClr val="FFFF00"/>
              </a:solidFill>
              <a:latin typeface="+mn-lt"/>
              <a:ea typeface="Batang" pitchFamily="18" charset="-127"/>
            </a:endParaRPr>
          </a:p>
          <a:p>
            <a:pPr marL="342900" indent="-342900" eaLnBrk="1" hangingPunct="1">
              <a:spcBef>
                <a:spcPct val="0"/>
              </a:spcBef>
              <a:defRPr/>
            </a:pPr>
            <a:r>
              <a:rPr lang="en-US" altLang="en-US" b="1" i="1" dirty="0" err="1" smtClean="0">
                <a:solidFill>
                  <a:srgbClr val="FFFF00"/>
                </a:solidFill>
                <a:latin typeface="+mn-lt"/>
                <a:ea typeface="Batang" pitchFamily="18" charset="-127"/>
              </a:rPr>
              <a:t>Vergangenheit</a:t>
            </a:r>
            <a:r>
              <a:rPr lang="en-US" altLang="en-US" b="1" dirty="0" smtClean="0">
                <a:solidFill>
                  <a:srgbClr val="FFFF00"/>
                </a:solidFill>
                <a:latin typeface="+mn-lt"/>
                <a:ea typeface="Batang" pitchFamily="18" charset="-127"/>
              </a:rPr>
              <a:t> = the past</a:t>
            </a:r>
          </a:p>
          <a:p>
            <a:pPr marL="342900" indent="-342900" eaLnBrk="1" hangingPunct="1">
              <a:spcBef>
                <a:spcPct val="0"/>
              </a:spcBef>
              <a:defRPr/>
            </a:pPr>
            <a:r>
              <a:rPr lang="en-US" altLang="en-US" b="1" i="1" dirty="0" err="1">
                <a:solidFill>
                  <a:srgbClr val="FFFF00"/>
                </a:solidFill>
                <a:latin typeface="+mn-lt"/>
                <a:ea typeface="Batang" pitchFamily="18" charset="-127"/>
              </a:rPr>
              <a:t>b</a:t>
            </a:r>
            <a:r>
              <a:rPr lang="en-US" altLang="en-US" b="1" i="1" dirty="0" err="1" smtClean="0">
                <a:solidFill>
                  <a:srgbClr val="FFFF00"/>
                </a:solidFill>
                <a:latin typeface="+mn-lt"/>
                <a:ea typeface="Batang" pitchFamily="18" charset="-127"/>
              </a:rPr>
              <a:t>ewältigen</a:t>
            </a:r>
            <a:r>
              <a:rPr lang="en-US" altLang="en-US" b="1" dirty="0" smtClean="0">
                <a:solidFill>
                  <a:srgbClr val="FFFF00"/>
                </a:solidFill>
                <a:latin typeface="+mn-lt"/>
                <a:ea typeface="Batang" pitchFamily="18" charset="-127"/>
              </a:rPr>
              <a:t> = to master/struggle</a:t>
            </a:r>
          </a:p>
        </p:txBody>
      </p:sp>
      <p:sp>
        <p:nvSpPr>
          <p:cNvPr id="5" name="TextBox 4"/>
          <p:cNvSpPr txBox="1">
            <a:spLocks noChangeArrowheads="1"/>
          </p:cNvSpPr>
          <p:nvPr/>
        </p:nvSpPr>
        <p:spPr bwMode="auto">
          <a:xfrm>
            <a:off x="963613" y="3125212"/>
            <a:ext cx="7418387" cy="3046988"/>
          </a:xfrm>
          <a:prstGeom prst="rect">
            <a:avLst/>
          </a:prstGeom>
          <a:solidFill>
            <a:srgbClr val="C00000">
              <a:alpha val="61960"/>
            </a:srgbClr>
          </a:solidFill>
          <a:ln w="9525">
            <a:solidFill>
              <a:srgbClr val="FFC000"/>
            </a:solidFill>
            <a:miter lim="800000"/>
            <a:headEnd/>
            <a:tailEnd/>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b="1" dirty="0" smtClean="0">
                <a:solidFill>
                  <a:srgbClr val="FFFF00"/>
                </a:solidFill>
                <a:latin typeface="+mn-lt"/>
                <a:ea typeface="Batang" pitchFamily="18" charset="-127"/>
              </a:rPr>
              <a:t>“Munich has distinguished itself in repressing the horrors of Nazism in a near perfect manner . . . Munich has always closed its eyes before the memory of the terror that emanated from the powerful figures in these buildings.” (1988</a:t>
            </a:r>
            <a:r>
              <a:rPr lang="en-US" altLang="en-US" b="1" dirty="0">
                <a:solidFill>
                  <a:srgbClr val="FFFF00"/>
                </a:solidFill>
                <a:latin typeface="+mn-lt"/>
                <a:ea typeface="Batang" pitchFamily="18" charset="-127"/>
              </a:rPr>
              <a:t>)</a:t>
            </a:r>
            <a:endParaRPr lang="en-US" altLang="en-US" b="1" dirty="0" smtClean="0">
              <a:solidFill>
                <a:srgbClr val="FFFF00"/>
              </a:solidFill>
              <a:latin typeface="+mn-lt"/>
              <a:ea typeface="Batang" pitchFamily="18" charset="-127"/>
            </a:endParaRPr>
          </a:p>
        </p:txBody>
      </p:sp>
    </p:spTree>
    <p:extLst>
      <p:ext uri="{BB962C8B-B14F-4D97-AF65-F5344CB8AC3E}">
        <p14:creationId xmlns:p14="http://schemas.microsoft.com/office/powerpoint/2010/main" val="121092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500"/>
                                        <p:tgtEl>
                                          <p:spTgt spid="296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500"/>
                                        <p:tgtEl>
                                          <p:spTgt spid="4">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bg/>
                                          </p:spTgt>
                                        </p:tgtEl>
                                        <p:attrNameLst>
                                          <p:attrName>style.visibility</p:attrName>
                                        </p:attrNameLst>
                                      </p:cBhvr>
                                      <p:to>
                                        <p:strVal val="visible"/>
                                      </p:to>
                                    </p:set>
                                    <p:animEffect transition="in" filter="fade">
                                      <p:cBhvr>
                                        <p:cTn id="42" dur="500"/>
                                        <p:tgtEl>
                                          <p:spTgt spid="5">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86" y="1143000"/>
            <a:ext cx="7627714" cy="4905456"/>
          </a:xfrm>
          <a:prstGeom prst="rect">
            <a:avLst/>
          </a:prstGeom>
        </p:spPr>
      </p:pic>
      <p:sp useBgFill="1">
        <p:nvSpPr>
          <p:cNvPr id="5" name="TextBox 4"/>
          <p:cNvSpPr txBox="1"/>
          <p:nvPr/>
        </p:nvSpPr>
        <p:spPr>
          <a:xfrm>
            <a:off x="1125052" y="166453"/>
            <a:ext cx="6817700" cy="1200329"/>
          </a:xfrm>
          <a:prstGeom prst="rect">
            <a:avLst/>
          </a:prstGeom>
          <a:ln w="38100">
            <a:solidFill>
              <a:schemeClr val="tx1"/>
            </a:solidFill>
          </a:ln>
        </p:spPr>
        <p:txBody>
          <a:bodyPr wrap="none" rtlCol="0">
            <a:spAutoFit/>
          </a:bodyPr>
          <a:lstStyle/>
          <a:p>
            <a:pPr algn="ctr"/>
            <a:r>
              <a:rPr lang="en-US" sz="3600" dirty="0" smtClean="0"/>
              <a:t>Munich</a:t>
            </a:r>
            <a:r>
              <a:rPr lang="en-US" sz="3600" i="1" dirty="0" smtClean="0"/>
              <a:t>: Hauptstadt </a:t>
            </a:r>
            <a:r>
              <a:rPr lang="en-US" sz="3600" i="1" dirty="0"/>
              <a:t>der Bewegung</a:t>
            </a:r>
            <a:r>
              <a:rPr lang="en-US" sz="3600" dirty="0"/>
              <a:t> </a:t>
            </a:r>
            <a:endParaRPr lang="en-US" sz="3600" dirty="0" smtClean="0"/>
          </a:p>
          <a:p>
            <a:pPr algn="ctr"/>
            <a:r>
              <a:rPr lang="en-US" sz="3600" dirty="0" smtClean="0"/>
              <a:t>“Capital </a:t>
            </a:r>
            <a:r>
              <a:rPr lang="en-US" sz="3600" dirty="0"/>
              <a:t>of the Movement</a:t>
            </a:r>
            <a:r>
              <a:rPr lang="en-US" sz="3600" dirty="0" smtClean="0"/>
              <a:t>"</a:t>
            </a:r>
            <a:endParaRPr lang="en-US" sz="3600" dirty="0"/>
          </a:p>
        </p:txBody>
      </p:sp>
      <p:sp useBgFill="1">
        <p:nvSpPr>
          <p:cNvPr id="6" name="TextBox 5"/>
          <p:cNvSpPr txBox="1"/>
          <p:nvPr/>
        </p:nvSpPr>
        <p:spPr>
          <a:xfrm>
            <a:off x="506636" y="1676400"/>
            <a:ext cx="8180164" cy="4524315"/>
          </a:xfrm>
          <a:prstGeom prst="rect">
            <a:avLst/>
          </a:prstGeom>
          <a:ln w="38100">
            <a:solidFill>
              <a:schemeClr val="tx1"/>
            </a:solidFill>
          </a:ln>
        </p:spPr>
        <p:txBody>
          <a:bodyPr wrap="square" rtlCol="0">
            <a:spAutoFit/>
          </a:bodyPr>
          <a:lstStyle/>
          <a:p>
            <a:pPr marL="285750" indent="-285750">
              <a:buFont typeface="Arial" panose="020B0604020202020204" pitchFamily="34" charset="0"/>
              <a:buChar char="•"/>
            </a:pPr>
            <a:r>
              <a:rPr lang="en-US" sz="3200" dirty="0" smtClean="0"/>
              <a:t>(May 1913) Hitler comes from Austria </a:t>
            </a:r>
          </a:p>
          <a:p>
            <a:pPr marL="285750" indent="-285750">
              <a:buFont typeface="Arial" panose="020B0604020202020204" pitchFamily="34" charset="0"/>
              <a:buChar char="•"/>
            </a:pPr>
            <a:r>
              <a:rPr lang="en-US" sz="3200" dirty="0" smtClean="0"/>
              <a:t>(August 1914) Joins Bavarian service (WWI)</a:t>
            </a:r>
          </a:p>
          <a:p>
            <a:pPr marL="285750" indent="-285750">
              <a:buFont typeface="Arial" panose="020B0604020202020204" pitchFamily="34" charset="0"/>
              <a:buChar char="•"/>
            </a:pPr>
            <a:r>
              <a:rPr lang="en-US" sz="3200" dirty="0" smtClean="0"/>
              <a:t>(November 1918) Gassed @ Ypres, recovers</a:t>
            </a:r>
          </a:p>
          <a:p>
            <a:pPr marL="285750" indent="-285750">
              <a:buFont typeface="Arial" panose="020B0604020202020204" pitchFamily="34" charset="0"/>
              <a:buChar char="•"/>
            </a:pPr>
            <a:r>
              <a:rPr lang="en-US" sz="3200" dirty="0" smtClean="0"/>
              <a:t>(1919) Germany army employs as informant</a:t>
            </a:r>
          </a:p>
          <a:p>
            <a:pPr marL="285750" indent="-285750">
              <a:buFont typeface="Arial" panose="020B0604020202020204" pitchFamily="34" charset="0"/>
              <a:buChar char="•"/>
            </a:pPr>
            <a:r>
              <a:rPr lang="en-US" sz="3200" dirty="0" smtClean="0"/>
              <a:t>Hitler infiltrates German Workers’ Party (DAP)</a:t>
            </a:r>
          </a:p>
          <a:p>
            <a:pPr marL="285750" indent="-285750">
              <a:buFont typeface="Arial" panose="020B0604020202020204" pitchFamily="34" charset="0"/>
              <a:buChar char="•"/>
            </a:pPr>
            <a:r>
              <a:rPr lang="en-US" sz="3200" dirty="0" smtClean="0"/>
              <a:t>(September) Anton Drexler asks him to join</a:t>
            </a:r>
          </a:p>
          <a:p>
            <a:pPr marL="285750" indent="-285750">
              <a:buFont typeface="Arial" panose="020B0604020202020204" pitchFamily="34" charset="0"/>
              <a:buChar char="•"/>
            </a:pPr>
            <a:r>
              <a:rPr lang="en-US" sz="3200" dirty="0" smtClean="0"/>
              <a:t>(1920) </a:t>
            </a:r>
            <a:r>
              <a:rPr lang="en-US" sz="3200" i="1" dirty="0" smtClean="0"/>
              <a:t>NSDAP = “</a:t>
            </a:r>
            <a:r>
              <a:rPr lang="en-US" sz="3200" dirty="0" smtClean="0"/>
              <a:t>Nazi” party is formed</a:t>
            </a:r>
          </a:p>
          <a:p>
            <a:pPr marL="285750" indent="-285750">
              <a:buFont typeface="Arial" panose="020B0604020202020204" pitchFamily="34" charset="0"/>
              <a:buChar char="•"/>
            </a:pPr>
            <a:r>
              <a:rPr lang="en-US" sz="3200" dirty="0" smtClean="0"/>
              <a:t>(1921) Hitler takes over as leader </a:t>
            </a:r>
          </a:p>
          <a:p>
            <a:pPr marL="285750" indent="-285750">
              <a:buFont typeface="Arial" panose="020B0604020202020204" pitchFamily="34" charset="0"/>
              <a:buChar char="•"/>
            </a:pPr>
            <a:r>
              <a:rPr lang="en-US" sz="3200" dirty="0" smtClean="0"/>
              <a:t>(1923) Beer Hall </a:t>
            </a:r>
            <a:r>
              <a:rPr lang="en-US" sz="3200" i="1" dirty="0" smtClean="0"/>
              <a:t>Putsch </a:t>
            </a:r>
            <a:r>
              <a:rPr lang="en-US" sz="3200" dirty="0" smtClean="0"/>
              <a:t>(failure = jail 5 years)</a:t>
            </a:r>
            <a:endParaRPr lang="en-US" sz="3200" dirty="0"/>
          </a:p>
        </p:txBody>
      </p:sp>
      <p:sp>
        <p:nvSpPr>
          <p:cNvPr id="7" name="TextBox 2"/>
          <p:cNvSpPr txBox="1">
            <a:spLocks noChangeArrowheads="1"/>
          </p:cNvSpPr>
          <p:nvPr/>
        </p:nvSpPr>
        <p:spPr bwMode="auto">
          <a:xfrm>
            <a:off x="457200" y="152400"/>
            <a:ext cx="8305800" cy="6494085"/>
          </a:xfrm>
          <a:prstGeom prst="rect">
            <a:avLst/>
          </a:prstGeom>
          <a:solidFill>
            <a:srgbClr val="C00000"/>
          </a:solid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600" b="1" dirty="0" smtClean="0">
                <a:solidFill>
                  <a:srgbClr val="FFFF00"/>
                </a:solidFill>
                <a:latin typeface="Calibri" panose="020F0502020204030204" pitchFamily="34" charset="0"/>
                <a:ea typeface="Batang" pitchFamily="18" charset="-127"/>
              </a:rPr>
              <a:t>“</a:t>
            </a:r>
            <a:r>
              <a:rPr lang="en-US" sz="2600" dirty="0">
                <a:solidFill>
                  <a:srgbClr val="FFFF00"/>
                </a:solidFill>
                <a:latin typeface="Calibri" panose="020F0502020204030204" pitchFamily="34" charset="0"/>
              </a:rPr>
              <a:t>AND THE RIGHT HAS FURTHER COMPLETELY FORGOTTEN THAT </a:t>
            </a:r>
            <a:r>
              <a:rPr lang="en-US" sz="2600" b="1" dirty="0">
                <a:solidFill>
                  <a:srgbClr val="FFFF00"/>
                </a:solidFill>
                <a:latin typeface="Calibri" panose="020F0502020204030204" pitchFamily="34" charset="0"/>
              </a:rPr>
              <a:t>DEMOCRACY IS FUNDAMENTALLY NOT GERMAN</a:t>
            </a:r>
            <a:r>
              <a:rPr lang="en-US" sz="2600" dirty="0">
                <a:solidFill>
                  <a:srgbClr val="FFFF00"/>
                </a:solidFill>
                <a:latin typeface="Calibri" panose="020F0502020204030204" pitchFamily="34" charset="0"/>
              </a:rPr>
              <a:t>: </a:t>
            </a:r>
            <a:r>
              <a:rPr lang="en-US" sz="2600" b="1" dirty="0">
                <a:solidFill>
                  <a:srgbClr val="FFFF00"/>
                </a:solidFill>
                <a:latin typeface="Calibri" panose="020F0502020204030204" pitchFamily="34" charset="0"/>
              </a:rPr>
              <a:t>IT IS JEWISH</a:t>
            </a:r>
            <a:r>
              <a:rPr lang="en-US" sz="2600" dirty="0">
                <a:solidFill>
                  <a:srgbClr val="FFFF00"/>
                </a:solidFill>
                <a:latin typeface="Calibri" panose="020F0502020204030204" pitchFamily="34" charset="0"/>
              </a:rPr>
              <a:t>. It has completely forgotten that this </a:t>
            </a:r>
            <a:r>
              <a:rPr lang="en-US" sz="2600" b="1" dirty="0">
                <a:solidFill>
                  <a:srgbClr val="FFFF00"/>
                </a:solidFill>
                <a:latin typeface="Calibri" panose="020F0502020204030204" pitchFamily="34" charset="0"/>
              </a:rPr>
              <a:t>Jewish democracy </a:t>
            </a:r>
            <a:r>
              <a:rPr lang="en-US" sz="2600" dirty="0">
                <a:solidFill>
                  <a:srgbClr val="FFFF00"/>
                </a:solidFill>
                <a:latin typeface="Calibri" panose="020F0502020204030204" pitchFamily="34" charset="0"/>
              </a:rPr>
              <a:t>with its majority decisions has always been without exception only a means towards the destruction of any </a:t>
            </a:r>
            <a:r>
              <a:rPr lang="en-US" sz="2600" b="1" dirty="0">
                <a:solidFill>
                  <a:srgbClr val="FFFF00"/>
                </a:solidFill>
                <a:latin typeface="Calibri" panose="020F0502020204030204" pitchFamily="34" charset="0"/>
              </a:rPr>
              <a:t>existing Aryan leadership</a:t>
            </a:r>
            <a:r>
              <a:rPr lang="en-US" sz="2600" dirty="0">
                <a:solidFill>
                  <a:srgbClr val="FFFF00"/>
                </a:solidFill>
                <a:latin typeface="Calibri" panose="020F0502020204030204" pitchFamily="34" charset="0"/>
              </a:rPr>
              <a:t>. The Right does not understand that directly every small question of profit or loss is regularly put before so-called 'public opinion,' he who knows how most </a:t>
            </a:r>
            <a:r>
              <a:rPr lang="en-US" sz="2600" dirty="0" smtClean="0">
                <a:solidFill>
                  <a:srgbClr val="FFFF00"/>
                </a:solidFill>
                <a:latin typeface="Calibri" panose="020F0502020204030204" pitchFamily="34" charset="0"/>
              </a:rPr>
              <a:t>skillfully </a:t>
            </a:r>
            <a:r>
              <a:rPr lang="en-US" sz="2600" dirty="0">
                <a:solidFill>
                  <a:srgbClr val="FFFF00"/>
                </a:solidFill>
                <a:latin typeface="Calibri" panose="020F0502020204030204" pitchFamily="34" charset="0"/>
              </a:rPr>
              <a:t>to make this 'public opinion' serve his own interests becomes forthwith master in the State. And that can be achieved by the man </a:t>
            </a:r>
            <a:r>
              <a:rPr lang="en-US" sz="2600" b="1" dirty="0">
                <a:solidFill>
                  <a:srgbClr val="FFFF00"/>
                </a:solidFill>
                <a:latin typeface="Calibri" panose="020F0502020204030204" pitchFamily="34" charset="0"/>
              </a:rPr>
              <a:t>who can lie most artfully, most infamously</a:t>
            </a:r>
            <a:r>
              <a:rPr lang="en-US" sz="2600" dirty="0">
                <a:solidFill>
                  <a:srgbClr val="FFFF00"/>
                </a:solidFill>
                <a:latin typeface="Calibri" panose="020F0502020204030204" pitchFamily="34" charset="0"/>
              </a:rPr>
              <a:t>; and in the last resort he is not the German, he is, in Schopenhauer's words, 'the great master in the art of lying' - </a:t>
            </a:r>
            <a:r>
              <a:rPr lang="en-US" sz="2600" b="1" dirty="0">
                <a:solidFill>
                  <a:srgbClr val="FFFF00"/>
                </a:solidFill>
                <a:latin typeface="Calibri" panose="020F0502020204030204" pitchFamily="34" charset="0"/>
              </a:rPr>
              <a:t>the Jew. </a:t>
            </a:r>
            <a:r>
              <a:rPr lang="en-US" altLang="en-US" sz="2600" b="1" dirty="0" smtClean="0">
                <a:solidFill>
                  <a:srgbClr val="FFFF00"/>
                </a:solidFill>
                <a:latin typeface="Calibri" panose="020F0502020204030204" pitchFamily="34" charset="0"/>
                <a:ea typeface="Batang" pitchFamily="18" charset="-127"/>
              </a:rPr>
              <a:t>” </a:t>
            </a:r>
          </a:p>
          <a:p>
            <a:pPr algn="ctr" eaLnBrk="1" hangingPunct="1">
              <a:spcBef>
                <a:spcPct val="0"/>
              </a:spcBef>
              <a:buFontTx/>
              <a:buNone/>
            </a:pPr>
            <a:endParaRPr lang="en-US" altLang="en-US" sz="2600" b="1" dirty="0" smtClean="0">
              <a:solidFill>
                <a:srgbClr val="FFFF00"/>
              </a:solidFill>
              <a:latin typeface="Calibri" panose="020F0502020204030204" pitchFamily="34" charset="0"/>
              <a:ea typeface="Batang" pitchFamily="18" charset="-127"/>
            </a:endParaRPr>
          </a:p>
          <a:p>
            <a:pPr algn="ctr" eaLnBrk="1" hangingPunct="1">
              <a:spcBef>
                <a:spcPct val="0"/>
              </a:spcBef>
              <a:buFontTx/>
              <a:buNone/>
            </a:pPr>
            <a:r>
              <a:rPr lang="en-US" altLang="en-US" sz="2600" b="1" dirty="0" smtClean="0">
                <a:solidFill>
                  <a:srgbClr val="FFFF00"/>
                </a:solidFill>
                <a:latin typeface="Calibri" panose="020F0502020204030204" pitchFamily="34" charset="0"/>
                <a:ea typeface="Batang" pitchFamily="18" charset="-127"/>
                <a:hlinkClick r:id="rId3"/>
              </a:rPr>
              <a:t>Adolf Hitler</a:t>
            </a:r>
            <a:r>
              <a:rPr lang="en-US" altLang="en-US" sz="2600" b="1" dirty="0" smtClean="0">
                <a:solidFill>
                  <a:srgbClr val="FFFF00"/>
                </a:solidFill>
                <a:latin typeface="Calibri" panose="020F0502020204030204" pitchFamily="34" charset="0"/>
                <a:ea typeface="Batang" pitchFamily="18" charset="-127"/>
              </a:rPr>
              <a:t>, </a:t>
            </a:r>
            <a:r>
              <a:rPr lang="en-US" altLang="en-US" sz="2600" b="1" dirty="0" smtClean="0">
                <a:solidFill>
                  <a:srgbClr val="FFFF00"/>
                </a:solidFill>
                <a:latin typeface="Calibri" panose="020F0502020204030204" pitchFamily="34" charset="0"/>
                <a:ea typeface="Batang" pitchFamily="18" charset="-127"/>
                <a:hlinkClick r:id="rId4"/>
              </a:rPr>
              <a:t>speech in Munich </a:t>
            </a:r>
            <a:r>
              <a:rPr lang="en-US" altLang="en-US" sz="2600" b="1" dirty="0" smtClean="0">
                <a:solidFill>
                  <a:srgbClr val="FFFF00"/>
                </a:solidFill>
                <a:latin typeface="Calibri" panose="020F0502020204030204" pitchFamily="34" charset="0"/>
                <a:ea typeface="Batang" pitchFamily="18" charset="-127"/>
              </a:rPr>
              <a:t>(April 12, 1922)</a:t>
            </a:r>
          </a:p>
        </p:txBody>
      </p:sp>
    </p:spTree>
    <p:extLst>
      <p:ext uri="{BB962C8B-B14F-4D97-AF65-F5344CB8AC3E}">
        <p14:creationId xmlns:p14="http://schemas.microsoft.com/office/powerpoint/2010/main" val="360245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additive="base">
                                        <p:cTn id="4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 calcmode="lin" valueType="num">
                                      <p:cBhvr additive="base">
                                        <p:cTn id="6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bg/>
                                          </p:spTgt>
                                        </p:tgtEl>
                                        <p:attrNameLst>
                                          <p:attrName>style.visibility</p:attrName>
                                        </p:attrNameLst>
                                      </p:cBhvr>
                                      <p:to>
                                        <p:strVal val="visible"/>
                                      </p:to>
                                    </p:set>
                                    <p:animEffect transition="in" filter="fade">
                                      <p:cBhvr>
                                        <p:cTn id="67" dur="500"/>
                                        <p:tgtEl>
                                          <p:spTgt spid="7">
                                            <p:bg/>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fade">
                                      <p:cBhvr>
                                        <p:cTn id="72" dur="500"/>
                                        <p:tgtEl>
                                          <p:spTgt spid="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xEl>
                                              <p:pRg st="2" end="2"/>
                                            </p:txEl>
                                          </p:spTgt>
                                        </p:tgtEl>
                                        <p:attrNameLst>
                                          <p:attrName>style.visibility</p:attrName>
                                        </p:attrNameLst>
                                      </p:cBhvr>
                                      <p:to>
                                        <p:strVal val="visible"/>
                                      </p:to>
                                    </p:set>
                                    <p:animEffect transition="in" filter="fade">
                                      <p:cBhvr>
                                        <p:cTn id="7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38100">
            <a:solidFill>
              <a:schemeClr val="tx1"/>
            </a:solidFill>
          </a:ln>
        </p:spPr>
      </p:pic>
      <p:pic>
        <p:nvPicPr>
          <p:cNvPr id="27650" name="Picture 2" descr="F:\Travel Photos\Germany January 2014\Munich\P12105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2715"/>
            <a:ext cx="8128913" cy="609668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76500" y="209549"/>
            <a:ext cx="4343400" cy="646331"/>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b="1" i="1" dirty="0" err="1" smtClean="0">
                <a:solidFill>
                  <a:srgbClr val="FFFF00"/>
                </a:solidFill>
                <a:cs typeface="+mn-cs"/>
              </a:rPr>
              <a:t>Hofbräuhaus</a:t>
            </a:r>
            <a:r>
              <a:rPr lang="en-US" sz="3600" i="1" dirty="0" smtClean="0">
                <a:solidFill>
                  <a:srgbClr val="FFFF00"/>
                </a:solidFill>
                <a:cs typeface="+mn-cs"/>
              </a:rPr>
              <a:t> </a:t>
            </a:r>
            <a:r>
              <a:rPr lang="en-US" sz="3600" dirty="0" smtClean="0">
                <a:solidFill>
                  <a:srgbClr val="FFFF00"/>
                </a:solidFill>
                <a:cs typeface="+mn-cs"/>
              </a:rPr>
              <a:t>(</a:t>
            </a:r>
            <a:r>
              <a:rPr lang="en-US" sz="3600" dirty="0" smtClean="0">
                <a:solidFill>
                  <a:srgbClr val="FFFF00"/>
                </a:solidFill>
              </a:rPr>
              <a:t>1897)</a:t>
            </a:r>
            <a:r>
              <a:rPr lang="en-US" sz="3600" dirty="0" smtClean="0">
                <a:solidFill>
                  <a:srgbClr val="FFFF00"/>
                </a:solidFill>
                <a:cs typeface="+mn-cs"/>
              </a:rPr>
              <a:t> </a:t>
            </a:r>
            <a:endParaRPr lang="en-US" sz="3600" dirty="0">
              <a:solidFill>
                <a:srgbClr val="FFFF00"/>
              </a:solidFill>
              <a:cs typeface="+mn-cs"/>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905000"/>
            <a:ext cx="7395312" cy="3745324"/>
          </a:xfrm>
          <a:prstGeom prst="rect">
            <a:avLst/>
          </a:prstGeom>
          <a:ln w="38100">
            <a:solidFill>
              <a:schemeClr val="tx1"/>
            </a:solidFill>
          </a:ln>
        </p:spPr>
      </p:pic>
      <p:pic>
        <p:nvPicPr>
          <p:cNvPr id="23555" name="Picture 3" descr="F:\Travel Photos\Germany January 2014\Munich\P1210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55" y="357173"/>
            <a:ext cx="4732745" cy="631032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662" y="532715"/>
            <a:ext cx="3750651" cy="4996095"/>
          </a:xfrm>
          <a:prstGeom prst="rect">
            <a:avLst/>
          </a:prstGeom>
          <a:ln w="38100">
            <a:solidFill>
              <a:schemeClr val="tx1"/>
            </a:solidFill>
          </a:ln>
        </p:spPr>
      </p:pic>
      <p:pic>
        <p:nvPicPr>
          <p:cNvPr id="23556" name="Picture 4" descr="F:\Travel Photos\Germany January 2014\Munich\P121056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9712" y="2514600"/>
            <a:ext cx="5080000" cy="3810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1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500"/>
                                        <p:tgtEl>
                                          <p:spTgt spid="276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7650"/>
                                        </p:tgtEl>
                                      </p:cBhvr>
                                    </p:animEffect>
                                    <p:set>
                                      <p:cBhvr>
                                        <p:cTn id="22" dur="1" fill="hold">
                                          <p:stCondLst>
                                            <p:cond delay="499"/>
                                          </p:stCondLst>
                                        </p:cTn>
                                        <p:tgtEl>
                                          <p:spTgt spid="2765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1+#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3555"/>
                                        </p:tgtEl>
                                        <p:attrNameLst>
                                          <p:attrName>style.visibility</p:attrName>
                                        </p:attrNameLst>
                                      </p:cBhvr>
                                      <p:to>
                                        <p:strVal val="visible"/>
                                      </p:to>
                                    </p:set>
                                    <p:anim calcmode="lin" valueType="num">
                                      <p:cBhvr additive="base">
                                        <p:cTn id="36" dur="500" fill="hold"/>
                                        <p:tgtEl>
                                          <p:spTgt spid="23555"/>
                                        </p:tgtEl>
                                        <p:attrNameLst>
                                          <p:attrName>ppt_x</p:attrName>
                                        </p:attrNameLst>
                                      </p:cBhvr>
                                      <p:tavLst>
                                        <p:tav tm="0">
                                          <p:val>
                                            <p:strVal val="0-#ppt_w/2"/>
                                          </p:val>
                                        </p:tav>
                                        <p:tav tm="100000">
                                          <p:val>
                                            <p:strVal val="#ppt_x"/>
                                          </p:val>
                                        </p:tav>
                                      </p:tavLst>
                                    </p:anim>
                                    <p:anim calcmode="lin" valueType="num">
                                      <p:cBhvr additive="base">
                                        <p:cTn id="37"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23556"/>
                                        </p:tgtEl>
                                        <p:attrNameLst>
                                          <p:attrName>style.visibility</p:attrName>
                                        </p:attrNameLst>
                                      </p:cBhvr>
                                      <p:to>
                                        <p:strVal val="visible"/>
                                      </p:to>
                                    </p:set>
                                    <p:anim calcmode="lin" valueType="num">
                                      <p:cBhvr additive="base">
                                        <p:cTn id="42" dur="500" fill="hold"/>
                                        <p:tgtEl>
                                          <p:spTgt spid="23556"/>
                                        </p:tgtEl>
                                        <p:attrNameLst>
                                          <p:attrName>ppt_x</p:attrName>
                                        </p:attrNameLst>
                                      </p:cBhvr>
                                      <p:tavLst>
                                        <p:tav tm="0">
                                          <p:val>
                                            <p:strVal val="1+#ppt_w/2"/>
                                          </p:val>
                                        </p:tav>
                                        <p:tav tm="100000">
                                          <p:val>
                                            <p:strVal val="#ppt_x"/>
                                          </p:val>
                                        </p:tav>
                                      </p:tavLst>
                                    </p:anim>
                                    <p:anim calcmode="lin" valueType="num">
                                      <p:cBhvr additive="base">
                                        <p:cTn id="43"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400"/>
            <a:ext cx="8610600" cy="6058004"/>
          </a:xfrm>
          <a:prstGeom prst="rect">
            <a:avLst/>
          </a:prstGeom>
        </p:spPr>
      </p:pic>
      <p:sp>
        <p:nvSpPr>
          <p:cNvPr id="6" name="TextBox 5"/>
          <p:cNvSpPr txBox="1"/>
          <p:nvPr/>
        </p:nvSpPr>
        <p:spPr>
          <a:xfrm>
            <a:off x="1981200" y="191869"/>
            <a:ext cx="5486400" cy="646331"/>
          </a:xfrm>
          <a:prstGeom prst="rect">
            <a:avLst/>
          </a:prstGeom>
          <a:solidFill>
            <a:srgbClr val="C00000">
              <a:alpha val="62000"/>
            </a:srgbClr>
          </a:solidFill>
          <a:ln w="38100">
            <a:solidFill>
              <a:srgbClr val="FFFF00"/>
            </a:solidFill>
          </a:ln>
        </p:spPr>
        <p:txBody>
          <a:bodyPr wrap="square">
            <a:spAutoFit/>
          </a:bodyPr>
          <a:lstStyle/>
          <a:p>
            <a:pPr algn="ctr">
              <a:defRPr/>
            </a:pPr>
            <a:r>
              <a:rPr lang="en-US" sz="3600" b="1" i="1" dirty="0" err="1" smtClean="0">
                <a:solidFill>
                  <a:srgbClr val="FFFF00"/>
                </a:solidFill>
                <a:cs typeface="+mn-cs"/>
              </a:rPr>
              <a:t>Freikorps</a:t>
            </a:r>
            <a:r>
              <a:rPr lang="en-US" sz="3600" b="1" i="1" dirty="0" smtClean="0">
                <a:solidFill>
                  <a:srgbClr val="FFFF00"/>
                </a:solidFill>
                <a:cs typeface="+mn-cs"/>
              </a:rPr>
              <a:t> </a:t>
            </a:r>
            <a:r>
              <a:rPr lang="en-US" sz="3600" dirty="0" smtClean="0">
                <a:solidFill>
                  <a:srgbClr val="FFFF00"/>
                </a:solidFill>
              </a:rPr>
              <a:t>Memorial</a:t>
            </a:r>
            <a:r>
              <a:rPr lang="en-US" sz="3600" i="1" dirty="0" smtClean="0">
                <a:solidFill>
                  <a:srgbClr val="FFFF00"/>
                </a:solidFill>
              </a:rPr>
              <a:t> </a:t>
            </a:r>
            <a:r>
              <a:rPr lang="en-US" sz="3600" dirty="0" smtClean="0">
                <a:solidFill>
                  <a:srgbClr val="FFFF00"/>
                </a:solidFill>
              </a:rPr>
              <a:t> (1924)</a:t>
            </a:r>
            <a:endParaRPr lang="en-US" sz="3600" dirty="0">
              <a:solidFill>
                <a:srgbClr val="FFFF00"/>
              </a:solidFill>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1143000"/>
            <a:ext cx="3771900" cy="5069024"/>
          </a:xfrm>
          <a:prstGeom prst="rect">
            <a:avLst/>
          </a:prstGeom>
          <a:ln w="38100">
            <a:solidFill>
              <a:schemeClr val="tx1"/>
            </a:solidFill>
          </a:ln>
        </p:spPr>
      </p:pic>
      <p:pic>
        <p:nvPicPr>
          <p:cNvPr id="2051" name="Picture 3" descr="F:\Travel Photos\Germany January 2014\Munich\P13206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143000"/>
            <a:ext cx="3787520" cy="50500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F:\Travel Photos\Germany January 2014\Munich\P13206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1346200"/>
            <a:ext cx="3962400" cy="5283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1219200"/>
            <a:ext cx="6593593" cy="4982377"/>
          </a:xfrm>
          <a:prstGeom prst="rect">
            <a:avLst/>
          </a:prstGeom>
        </p:spPr>
      </p:pic>
    </p:spTree>
    <p:extLst>
      <p:ext uri="{BB962C8B-B14F-4D97-AF65-F5344CB8AC3E}">
        <p14:creationId xmlns:p14="http://schemas.microsoft.com/office/powerpoint/2010/main" val="240970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additive="base">
                                        <p:cTn id="23" dur="500" fill="hold"/>
                                        <p:tgtEl>
                                          <p:spTgt spid="2051"/>
                                        </p:tgtEl>
                                        <p:attrNameLst>
                                          <p:attrName>ppt_x</p:attrName>
                                        </p:attrNameLst>
                                      </p:cBhvr>
                                      <p:tavLst>
                                        <p:tav tm="0">
                                          <p:val>
                                            <p:strVal val="1+#ppt_w/2"/>
                                          </p:val>
                                        </p:tav>
                                        <p:tav tm="100000">
                                          <p:val>
                                            <p:strVal val="#ppt_x"/>
                                          </p:val>
                                        </p:tav>
                                      </p:tavLst>
                                    </p:anim>
                                    <p:anim calcmode="lin" valueType="num">
                                      <p:cBhvr additive="base">
                                        <p:cTn id="24"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 calcmode="lin" valueType="num">
                                      <p:cBhvr additive="base">
                                        <p:cTn id="29" dur="500" fill="hold"/>
                                        <p:tgtEl>
                                          <p:spTgt spid="2052"/>
                                        </p:tgtEl>
                                        <p:attrNameLst>
                                          <p:attrName>ppt_x</p:attrName>
                                        </p:attrNameLst>
                                      </p:cBhvr>
                                      <p:tavLst>
                                        <p:tav tm="0">
                                          <p:val>
                                            <p:strVal val="#ppt_x"/>
                                          </p:val>
                                        </p:tav>
                                        <p:tav tm="100000">
                                          <p:val>
                                            <p:strVal val="#ppt_x"/>
                                          </p:val>
                                        </p:tav>
                                      </p:tavLst>
                                    </p:anim>
                                    <p:anim calcmode="lin" valueType="num">
                                      <p:cBhvr additive="base">
                                        <p:cTn id="3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1213</Words>
  <Application>Microsoft Office PowerPoint</Application>
  <PresentationFormat>On-screen Show (4:3)</PresentationFormat>
  <Paragraphs>70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Kirkwood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79</cp:revision>
  <dcterms:created xsi:type="dcterms:W3CDTF">2014-11-12T16:36:36Z</dcterms:created>
  <dcterms:modified xsi:type="dcterms:W3CDTF">2015-11-23T00:09:45Z</dcterms:modified>
</cp:coreProperties>
</file>