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76" r:id="rId2"/>
    <p:sldId id="284" r:id="rId3"/>
    <p:sldId id="298" r:id="rId4"/>
    <p:sldId id="279" r:id="rId5"/>
    <p:sldId id="277" r:id="rId6"/>
    <p:sldId id="292" r:id="rId7"/>
    <p:sldId id="296" r:id="rId8"/>
    <p:sldId id="297" r:id="rId9"/>
    <p:sldId id="300" r:id="rId10"/>
    <p:sldId id="285" r:id="rId11"/>
    <p:sldId id="287" r:id="rId12"/>
    <p:sldId id="286" r:id="rId13"/>
    <p:sldId id="282" r:id="rId14"/>
    <p:sldId id="280" r:id="rId15"/>
    <p:sldId id="288" r:id="rId16"/>
    <p:sldId id="283" r:id="rId17"/>
    <p:sldId id="291" r:id="rId18"/>
    <p:sldId id="295" r:id="rId19"/>
    <p:sldId id="294" r:id="rId20"/>
    <p:sldId id="293" r:id="rId21"/>
    <p:sldId id="299" r:id="rId22"/>
    <p:sldId id="278"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CC66"/>
    <a:srgbClr val="CC9900"/>
    <a:srgbClr val="660066"/>
    <a:srgbClr val="333300"/>
    <a:srgbClr val="FF3300"/>
    <a:srgbClr val="FF9933"/>
    <a:srgbClr val="FF9900"/>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67" y="-2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177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92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92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92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9894A1B-744C-46C9-A585-1BEADE51D420}" type="slidenum">
              <a:rPr lang="en-US" altLang="en-US"/>
              <a:pPr/>
              <a:t>‹#›</a:t>
            </a:fld>
            <a:endParaRPr lang="en-US" altLang="en-US"/>
          </a:p>
        </p:txBody>
      </p:sp>
    </p:spTree>
    <p:extLst>
      <p:ext uri="{BB962C8B-B14F-4D97-AF65-F5344CB8AC3E}">
        <p14:creationId xmlns:p14="http://schemas.microsoft.com/office/powerpoint/2010/main" val="3139257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8" charset="0"/>
              </a:defRPr>
            </a:lvl1pPr>
          </a:lstStyle>
          <a:p>
            <a:endParaRPr lang="en-US" alt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8" charset="0"/>
              </a:defRPr>
            </a:lvl1pPr>
          </a:lstStyle>
          <a:p>
            <a:endParaRPr lang="en-US" altLang="en-US"/>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8" charset="0"/>
              </a:defRPr>
            </a:lvl1pPr>
          </a:lstStyle>
          <a:p>
            <a:endParaRPr lang="en-US" alt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8" charset="0"/>
              </a:defRPr>
            </a:lvl1pPr>
          </a:lstStyle>
          <a:p>
            <a:fld id="{4A8B6505-7DBF-44E0-92E0-A8F7A2645597}" type="slidenum">
              <a:rPr lang="en-US" altLang="en-US"/>
              <a:pPr/>
              <a:t>‹#›</a:t>
            </a:fld>
            <a:endParaRPr lang="en-US" altLang="en-US"/>
          </a:p>
        </p:txBody>
      </p:sp>
    </p:spTree>
    <p:extLst>
      <p:ext uri="{BB962C8B-B14F-4D97-AF65-F5344CB8AC3E}">
        <p14:creationId xmlns:p14="http://schemas.microsoft.com/office/powerpoint/2010/main" val="39550740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5D0F70A-B65F-4029-9974-51C4A17143D0}" type="slidenum">
              <a:rPr lang="en-US" altLang="en-US"/>
              <a:pPr/>
              <a:t>‹#›</a:t>
            </a:fld>
            <a:endParaRPr lang="en-US" altLang="en-US"/>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AD9A42D-4DD5-455D-9B3A-610F085E1A1E}" type="slidenum">
              <a:rPr lang="en-US" altLang="en-US"/>
              <a:pPr/>
              <a:t>‹#›</a:t>
            </a:fld>
            <a:endParaRPr lang="en-US" altLang="en-US"/>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702DC86-F1E6-4167-8E24-07A715312BDB}" type="slidenum">
              <a:rPr lang="en-US" altLang="en-US"/>
              <a:pPr/>
              <a:t>‹#›</a:t>
            </a:fld>
            <a:endParaRPr lang="en-US" altLang="en-US"/>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905145E-0DBD-43BB-888B-C05CDEDCF038}" type="slidenum">
              <a:rPr lang="en-US" altLang="en-US"/>
              <a:pPr/>
              <a:t>‹#›</a:t>
            </a:fld>
            <a:endParaRPr lang="en-US" altLang="en-US"/>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3CE9CCF-352C-456A-B20F-34B0371AE717}" type="slidenum">
              <a:rPr lang="en-US" altLang="en-US"/>
              <a:pPr/>
              <a:t>‹#›</a:t>
            </a:fld>
            <a:endParaRPr lang="en-US" altLang="en-US"/>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60EED11-81DD-4EB2-8BCB-60B9F726662C}" type="slidenum">
              <a:rPr lang="en-US" altLang="en-US"/>
              <a:pPr/>
              <a:t>‹#›</a:t>
            </a:fld>
            <a:endParaRPr lang="en-US" altLang="en-US"/>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8AE5074-6DF2-43D6-B98E-BBB248359607}" type="slidenum">
              <a:rPr lang="en-US" altLang="en-US"/>
              <a:pPr/>
              <a:t>‹#›</a:t>
            </a:fld>
            <a:endParaRPr lang="en-US" altLang="en-US"/>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69DD0A6-7147-4AE6-BDA1-856E955752A9}" type="slidenum">
              <a:rPr lang="en-US" altLang="en-US"/>
              <a:pPr/>
              <a:t>‹#›</a:t>
            </a:fld>
            <a:endParaRPr lang="en-US" altLang="en-US"/>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C95AA84C-0330-43DD-9998-D09E1D6AB493}" type="slidenum">
              <a:rPr lang="en-US" altLang="en-US"/>
              <a:pPr/>
              <a:t>‹#›</a:t>
            </a:fld>
            <a:endParaRPr lang="en-US" altLang="en-US"/>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F957814-8813-4C86-9D3F-0DA9CF8A1238}" type="slidenum">
              <a:rPr lang="en-US" altLang="en-US"/>
              <a:pPr/>
              <a:t>‹#›</a:t>
            </a:fld>
            <a:endParaRPr lang="en-US" alt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D97C286-D85D-4E12-8842-CFE789E7693F}" type="slidenum">
              <a:rPr lang="en-US" altLang="en-US"/>
              <a:pPr/>
              <a:t>‹#›</a:t>
            </a:fld>
            <a:endParaRPr lang="en-US" altLang="en-US"/>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77000">
              <a:srgbClr val="660033"/>
            </a:gs>
            <a:gs pos="100000">
              <a:srgbClr val="333300"/>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D49C42B-803A-405E-9843-FF24BA00D8A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pbs.org/wgbh/nova/evolution/are-neanderthals-human.html" TargetMode="External"/><Relationship Id="rId7" Type="http://schemas.openxmlformats.org/officeDocument/2006/relationships/image" Target="../media/image25.tmp"/><Relationship Id="rId2" Type="http://schemas.openxmlformats.org/officeDocument/2006/relationships/hyperlink" Target="http://www.ncbi.nlm.nih.gov/pmc/articles/PMC2603088/" TargetMode="External"/><Relationship Id="rId1" Type="http://schemas.openxmlformats.org/officeDocument/2006/relationships/slideLayout" Target="../slideLayouts/slideLayout7.xml"/><Relationship Id="rId6" Type="http://schemas.openxmlformats.org/officeDocument/2006/relationships/hyperlink" Target="http://www.pbs.org/wgbh/nova/evolution/early-humans-pop-culture.html" TargetMode="External"/><Relationship Id="rId5" Type="http://schemas.openxmlformats.org/officeDocument/2006/relationships/hyperlink" Target="http://www.jstor.org/stable/3025111?seq=1#page_scan_tab_contents" TargetMode="External"/><Relationship Id="rId4" Type="http://schemas.openxmlformats.org/officeDocument/2006/relationships/hyperlink" Target="http://www.nuigalway.ie/eos/museum/king.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nuigalway.ie/eos/museum/king.html" TargetMode="External"/><Relationship Id="rId2" Type="http://schemas.openxmlformats.org/officeDocument/2006/relationships/hyperlink" Target="http://www.boneandstone.com/articles_classics/king_1864.pdf" TargetMode="Externa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tmp"/></Relationships>
</file>

<file path=ppt/slides/_rels/slide13.xml.rels><?xml version="1.0" encoding="UTF-8" standalone="yes"?>
<Relationships xmlns="http://schemas.openxmlformats.org/package/2006/relationships"><Relationship Id="rId8" Type="http://schemas.openxmlformats.org/officeDocument/2006/relationships/image" Target="../media/image28.tmp"/><Relationship Id="rId3" Type="http://schemas.openxmlformats.org/officeDocument/2006/relationships/hyperlink" Target="http://humanorigins.si.edu/evidence/3d-collection/la-chapelle-aux-saints" TargetMode="External"/><Relationship Id="rId7" Type="http://schemas.openxmlformats.org/officeDocument/2006/relationships/hyperlink" Target="http://smnh.tau.ac.il/eng/gallery/anthropoligia" TargetMode="External"/><Relationship Id="rId2" Type="http://schemas.openxmlformats.org/officeDocument/2006/relationships/hyperlink" Target="http://www.mkn.mhz.hr/en/" TargetMode="External"/><Relationship Id="rId1" Type="http://schemas.openxmlformats.org/officeDocument/2006/relationships/slideLayout" Target="../slideLayouts/slideLayout7.xml"/><Relationship Id="rId6" Type="http://schemas.openxmlformats.org/officeDocument/2006/relationships/hyperlink" Target="http://humanorigins.si.edu/evidence/human-fossils/fossils/tabun-1" TargetMode="External"/><Relationship Id="rId5" Type="http://schemas.openxmlformats.org/officeDocument/2006/relationships/hyperlink" Target="http://humanorigins.si.edu/evidence/3d-collection/la-quina-h18" TargetMode="External"/><Relationship Id="rId4" Type="http://schemas.openxmlformats.org/officeDocument/2006/relationships/hyperlink" Target="http://humanorigins.si.edu/evidence/3d-collection/la-ferrassie-1-cranium" TargetMode="External"/><Relationship Id="rId9" Type="http://schemas.openxmlformats.org/officeDocument/2006/relationships/image" Target="../media/image29.tmp"/></Relationships>
</file>

<file path=ppt/slides/_rels/slide14.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hyperlink" Target="http://humanorigins.si.edu/evidence/human-fossils/fossils/la-chapelle-aux-saints" TargetMode="Externa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hyperlink" Target="http://www.trussel.com/prehist/grisly.htm" TargetMode="External"/><Relationship Id="rId4" Type="http://schemas.openxmlformats.org/officeDocument/2006/relationships/image" Target="../media/image31.tmp"/></Relationships>
</file>

<file path=ppt/slides/_rels/slide15.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hyperlink" Target="https://www.youtube.com/watch?v=HLPdWH4fuXs"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tmp"/><Relationship Id="rId7" Type="http://schemas.openxmlformats.org/officeDocument/2006/relationships/image" Target="../media/image39.png"/><Relationship Id="rId2" Type="http://schemas.openxmlformats.org/officeDocument/2006/relationships/image" Target="../media/image34.tmp"/><Relationship Id="rId1" Type="http://schemas.openxmlformats.org/officeDocument/2006/relationships/slideLayout" Target="../slideLayouts/slideLayout7.xml"/><Relationship Id="rId6" Type="http://schemas.openxmlformats.org/officeDocument/2006/relationships/image" Target="../media/image38.tmp"/><Relationship Id="rId5" Type="http://schemas.openxmlformats.org/officeDocument/2006/relationships/image" Target="../media/image37.tmp"/><Relationship Id="rId4" Type="http://schemas.openxmlformats.org/officeDocument/2006/relationships/image" Target="../media/image36.tmp"/></Relationships>
</file>

<file path=ppt/slides/_rels/slide17.xml.rels><?xml version="1.0" encoding="UTF-8" standalone="yes"?>
<Relationships xmlns="http://schemas.openxmlformats.org/package/2006/relationships"><Relationship Id="rId3" Type="http://schemas.openxmlformats.org/officeDocument/2006/relationships/hyperlink" Target="http://farisles.com/forum/index.php?showtopic=1668" TargetMode="External"/><Relationship Id="rId2" Type="http://schemas.openxmlformats.org/officeDocument/2006/relationships/image" Target="../media/image40.tmp"/><Relationship Id="rId1" Type="http://schemas.openxmlformats.org/officeDocument/2006/relationships/slideLayout" Target="../slideLayouts/slideLayout7.xml"/><Relationship Id="rId4" Type="http://schemas.openxmlformats.org/officeDocument/2006/relationships/image" Target="../media/image41.tmp"/></Relationships>
</file>

<file path=ppt/slides/_rels/slide18.xml.rels><?xml version="1.0" encoding="UTF-8" standalone="yes"?>
<Relationships xmlns="http://schemas.openxmlformats.org/package/2006/relationships"><Relationship Id="rId3" Type="http://schemas.openxmlformats.org/officeDocument/2006/relationships/hyperlink" Target="https://archive.org/stream/racesofeurope031695mbp" TargetMode="External"/><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jstor.org/stable/2816957?seq=1#page_scan_tab_contents" TargetMode="External"/><Relationship Id="rId2" Type="http://schemas.openxmlformats.org/officeDocument/2006/relationships/hyperlink" Target="http://humanorigins.si.edu/evidence/3d-collection/shanidar-1" TargetMode="External"/><Relationship Id="rId1" Type="http://schemas.openxmlformats.org/officeDocument/2006/relationships/slideLayout" Target="../slideLayouts/slideLayout7.xml"/><Relationship Id="rId5" Type="http://schemas.openxmlformats.org/officeDocument/2006/relationships/image" Target="../media/image44.tmp"/><Relationship Id="rId4" Type="http://schemas.openxmlformats.org/officeDocument/2006/relationships/image" Target="../media/image43.tm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tevSkylmvXk" TargetMode="External"/><Relationship Id="rId2" Type="http://schemas.openxmlformats.org/officeDocument/2006/relationships/image" Target="../media/image45.tmp"/><Relationship Id="rId1" Type="http://schemas.openxmlformats.org/officeDocument/2006/relationships/slideLayout" Target="../slideLayouts/slideLayout7.xml"/><Relationship Id="rId4" Type="http://schemas.openxmlformats.org/officeDocument/2006/relationships/hyperlink" Target="http://phenomena.nationalgeographic.com/2014/01/29/neanderthals-intimate-stranger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tmp"/><Relationship Id="rId1" Type="http://schemas.openxmlformats.org/officeDocument/2006/relationships/slideLayout" Target="../slideLayouts/slideLayout7.xml"/><Relationship Id="rId5" Type="http://schemas.openxmlformats.org/officeDocument/2006/relationships/image" Target="../media/image48.tmp"/><Relationship Id="rId4" Type="http://schemas.openxmlformats.org/officeDocument/2006/relationships/hyperlink" Target="http://phenomena.nationalgeographic.com/2014/01/29/neanderthals-intimate-strangers/"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5.tmp"/><Relationship Id="rId3" Type="http://schemas.openxmlformats.org/officeDocument/2006/relationships/image" Target="../media/image50.tmp"/><Relationship Id="rId7" Type="http://schemas.openxmlformats.org/officeDocument/2006/relationships/image" Target="../media/image54.tmp"/><Relationship Id="rId2" Type="http://schemas.openxmlformats.org/officeDocument/2006/relationships/image" Target="../media/image49.tmp"/><Relationship Id="rId1" Type="http://schemas.openxmlformats.org/officeDocument/2006/relationships/slideLayout" Target="../slideLayouts/slideLayout7.xml"/><Relationship Id="rId6" Type="http://schemas.openxmlformats.org/officeDocument/2006/relationships/image" Target="../media/image53.tmp"/><Relationship Id="rId5" Type="http://schemas.openxmlformats.org/officeDocument/2006/relationships/image" Target="../media/image52.tmp"/><Relationship Id="rId4" Type="http://schemas.openxmlformats.org/officeDocument/2006/relationships/image" Target="../media/image51.tmp"/></Relationships>
</file>

<file path=ppt/slides/_rels/slide3.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hyperlink" Target="https://www.youtube.com/watch?v=tevSkylmvXk"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tmp"/><Relationship Id="rId7" Type="http://schemas.openxmlformats.org/officeDocument/2006/relationships/image" Target="../media/image10.tmp"/><Relationship Id="rId2" Type="http://schemas.openxmlformats.org/officeDocument/2006/relationships/image" Target="../media/image6.tmp"/><Relationship Id="rId1" Type="http://schemas.openxmlformats.org/officeDocument/2006/relationships/slideLayout" Target="../slideLayouts/slideLayout7.xml"/><Relationship Id="rId6" Type="http://schemas.openxmlformats.org/officeDocument/2006/relationships/hyperlink" Target="https://www.youtube.com/watch?v=x8o_YqzMBoo&amp;list=RDx8o_YqzMBoo#t=2" TargetMode="External"/><Relationship Id="rId5" Type="http://schemas.openxmlformats.org/officeDocument/2006/relationships/image" Target="../media/image9.gif"/><Relationship Id="rId4" Type="http://schemas.openxmlformats.org/officeDocument/2006/relationships/image" Target="../media/image8.tmp"/></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tevSkylmvXk" TargetMode="External"/><Relationship Id="rId2" Type="http://schemas.openxmlformats.org/officeDocument/2006/relationships/image" Target="../media/image11.tmp"/><Relationship Id="rId1" Type="http://schemas.openxmlformats.org/officeDocument/2006/relationships/slideLayout" Target="../slideLayouts/slideLayout7.xml"/><Relationship Id="rId4" Type="http://schemas.openxmlformats.org/officeDocument/2006/relationships/image" Target="../media/image12.tmp"/></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qHmrFWX7W4I" TargetMode="External"/><Relationship Id="rId2" Type="http://schemas.openxmlformats.org/officeDocument/2006/relationships/image" Target="../media/image13.tmp"/><Relationship Id="rId1" Type="http://schemas.openxmlformats.org/officeDocument/2006/relationships/slideLayout" Target="../slideLayouts/slideLayout7.xml"/><Relationship Id="rId4" Type="http://schemas.openxmlformats.org/officeDocument/2006/relationships/image" Target="../media/image14.tmp"/></Relationships>
</file>

<file path=ppt/slides/_rels/slide7.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hyperlink" Target="http://humanorigins.si.edu/evidence/human-family-tree" TargetMode="Externa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7.xml"/><Relationship Id="rId6" Type="http://schemas.openxmlformats.org/officeDocument/2006/relationships/image" Target="../media/image21.tmp"/><Relationship Id="rId5" Type="http://schemas.openxmlformats.org/officeDocument/2006/relationships/image" Target="../media/image20.tmp"/><Relationship Id="rId4" Type="http://schemas.openxmlformats.org/officeDocument/2006/relationships/image" Target="../media/image19.tmp"/></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mnh.tau.ac.il/eng/gallery/anthropoligia"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xx.fbcdn.net/hphotos-xpt1/v/t1.0-9/11230777_10206892579254979_2644100163016951136_n.jpg?oh=90c37ed289d84b480c21c012ce4a3d01&amp;oe=56910D0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17"/>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content.xx.fbcdn.net/hphotos-xpt1/v/t1.0-9/11659280_10206892580655014_5136892576404050181_n.jpg?oh=dfdedc0422548f59ca172e47fa80d051&amp;oe=56966E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0"/>
            <a:ext cx="8077200" cy="4572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7603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4552787" y="152400"/>
            <a:ext cx="449580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2000" b="1" dirty="0" smtClean="0">
                <a:solidFill>
                  <a:srgbClr val="FFFF00"/>
                </a:solidFill>
                <a:latin typeface="+mn-lt"/>
              </a:rPr>
              <a:t>Neanderthal 1 specimen (1856)</a:t>
            </a:r>
            <a:endParaRPr lang="en-US" altLang="en-US" sz="2000" dirty="0">
              <a:solidFill>
                <a:srgbClr val="FFFF00"/>
              </a:solidFill>
              <a:latin typeface="+mn-lt"/>
            </a:endParaRPr>
          </a:p>
          <a:p>
            <a:pPr eaLnBrk="1" hangingPunct="1">
              <a:spcBef>
                <a:spcPct val="50000"/>
              </a:spcBef>
              <a:buNone/>
            </a:pPr>
            <a:r>
              <a:rPr lang="en-US" altLang="en-US" sz="2000" b="1" dirty="0" err="1" smtClean="0">
                <a:solidFill>
                  <a:srgbClr val="FFFF00"/>
                </a:solidFill>
                <a:latin typeface="+mn-lt"/>
              </a:rPr>
              <a:t>Fuhlrott</a:t>
            </a:r>
            <a:r>
              <a:rPr lang="en-US" altLang="en-US" sz="2000" b="1" dirty="0" smtClean="0">
                <a:solidFill>
                  <a:srgbClr val="FFFF00"/>
                </a:solidFill>
                <a:latin typeface="+mn-lt"/>
              </a:rPr>
              <a:t> &amp; </a:t>
            </a:r>
            <a:r>
              <a:rPr lang="en-US" altLang="en-US" sz="2000" b="1" dirty="0" err="1" smtClean="0">
                <a:solidFill>
                  <a:srgbClr val="FFFF00"/>
                </a:solidFill>
                <a:latin typeface="+mn-lt"/>
              </a:rPr>
              <a:t>Schaafhausen</a:t>
            </a:r>
            <a:r>
              <a:rPr lang="en-US" altLang="en-US" sz="2000" b="1" dirty="0" smtClean="0">
                <a:solidFill>
                  <a:srgbClr val="FFFF00"/>
                </a:solidFill>
                <a:latin typeface="+mn-lt"/>
              </a:rPr>
              <a:t> (1857-58)</a:t>
            </a:r>
          </a:p>
          <a:p>
            <a:pPr marL="342900" indent="-342900" eaLnBrk="1" hangingPunct="1">
              <a:spcBef>
                <a:spcPct val="50000"/>
              </a:spcBef>
            </a:pPr>
            <a:r>
              <a:rPr lang="en-US" altLang="en-US" sz="2000" dirty="0">
                <a:solidFill>
                  <a:srgbClr val="FFFF00"/>
                </a:solidFill>
                <a:latin typeface="+mn-lt"/>
              </a:rPr>
              <a:t>b</a:t>
            </a:r>
            <a:r>
              <a:rPr lang="en-US" altLang="en-US" sz="2000" dirty="0" smtClean="0">
                <a:solidFill>
                  <a:srgbClr val="FFFF00"/>
                </a:solidFill>
                <a:latin typeface="+mn-lt"/>
              </a:rPr>
              <a:t>ones: very ancient</a:t>
            </a:r>
          </a:p>
          <a:p>
            <a:pPr marL="342900" indent="-342900" eaLnBrk="1" hangingPunct="1">
              <a:spcBef>
                <a:spcPct val="50000"/>
              </a:spcBef>
            </a:pPr>
            <a:r>
              <a:rPr lang="en-US" altLang="en-US" sz="2000" dirty="0">
                <a:solidFill>
                  <a:srgbClr val="FFFF00"/>
                </a:solidFill>
                <a:latin typeface="+mn-lt"/>
              </a:rPr>
              <a:t>n</a:t>
            </a:r>
            <a:r>
              <a:rPr lang="en-US" altLang="en-US" sz="2000" dirty="0" smtClean="0">
                <a:solidFill>
                  <a:srgbClr val="FFFF00"/>
                </a:solidFill>
                <a:latin typeface="+mn-lt"/>
              </a:rPr>
              <a:t>atural variation: not observed in modern humans</a:t>
            </a:r>
          </a:p>
          <a:p>
            <a:pPr marL="342900" indent="-342900" eaLnBrk="1" hangingPunct="1">
              <a:spcBef>
                <a:spcPct val="50000"/>
              </a:spcBef>
            </a:pPr>
            <a:r>
              <a:rPr lang="en-US" altLang="en-US" sz="2000" dirty="0">
                <a:solidFill>
                  <a:srgbClr val="FFFF00"/>
                </a:solidFill>
                <a:latin typeface="+mn-lt"/>
              </a:rPr>
              <a:t>e</a:t>
            </a:r>
            <a:r>
              <a:rPr lang="en-US" altLang="en-US" sz="2000" dirty="0" smtClean="0">
                <a:solidFill>
                  <a:srgbClr val="FFFF00"/>
                </a:solidFill>
                <a:latin typeface="+mn-lt"/>
              </a:rPr>
              <a:t>arliest inhabitants of Europe</a:t>
            </a:r>
          </a:p>
          <a:p>
            <a:pPr eaLnBrk="1" hangingPunct="1">
              <a:spcBef>
                <a:spcPct val="50000"/>
              </a:spcBef>
              <a:buNone/>
            </a:pPr>
            <a:r>
              <a:rPr lang="en-US" altLang="en-US" sz="2000" b="1" dirty="0" smtClean="0">
                <a:solidFill>
                  <a:srgbClr val="FFFF00"/>
                </a:solidFill>
                <a:latin typeface="+mn-lt"/>
              </a:rPr>
              <a:t>Initial Responses:</a:t>
            </a:r>
          </a:p>
          <a:p>
            <a:pPr marL="342900" indent="-342900" eaLnBrk="1" hangingPunct="1">
              <a:spcBef>
                <a:spcPct val="50000"/>
              </a:spcBef>
            </a:pPr>
            <a:r>
              <a:rPr lang="en-US" altLang="en-US" sz="2000" dirty="0">
                <a:solidFill>
                  <a:srgbClr val="FFFF00"/>
                </a:solidFill>
                <a:latin typeface="+mn-lt"/>
              </a:rPr>
              <a:t>n</a:t>
            </a:r>
            <a:r>
              <a:rPr lang="en-US" altLang="en-US" sz="2000" dirty="0" smtClean="0">
                <a:solidFill>
                  <a:srgbClr val="FFFF00"/>
                </a:solidFill>
                <a:latin typeface="+mn-lt"/>
              </a:rPr>
              <a:t>ot ancient: no fossil fauna or artefacts</a:t>
            </a:r>
          </a:p>
          <a:p>
            <a:pPr marL="342900" indent="-342900" eaLnBrk="1" hangingPunct="1">
              <a:spcBef>
                <a:spcPct val="50000"/>
              </a:spcBef>
            </a:pPr>
            <a:r>
              <a:rPr lang="en-US" altLang="en-US" sz="2000" dirty="0">
                <a:solidFill>
                  <a:srgbClr val="FFFF00"/>
                </a:solidFill>
                <a:latin typeface="+mn-lt"/>
              </a:rPr>
              <a:t>s</a:t>
            </a:r>
            <a:r>
              <a:rPr lang="en-US" altLang="en-US" sz="2000" dirty="0" smtClean="0">
                <a:solidFill>
                  <a:srgbClr val="FFFF00"/>
                </a:solidFill>
                <a:latin typeface="+mn-lt"/>
              </a:rPr>
              <a:t>trange form: disease or mental defect</a:t>
            </a:r>
          </a:p>
          <a:p>
            <a:pPr marL="342900" indent="-342900" eaLnBrk="1" hangingPunct="1">
              <a:spcBef>
                <a:spcPct val="50000"/>
              </a:spcBef>
            </a:pPr>
            <a:r>
              <a:rPr lang="en-US" altLang="en-US" sz="2000" dirty="0">
                <a:solidFill>
                  <a:srgbClr val="FFFF00"/>
                </a:solidFill>
                <a:latin typeface="+mn-lt"/>
              </a:rPr>
              <a:t>b</a:t>
            </a:r>
            <a:r>
              <a:rPr lang="en-US" altLang="en-US" sz="2000" dirty="0" smtClean="0">
                <a:solidFill>
                  <a:srgbClr val="FFFF00"/>
                </a:solidFill>
                <a:latin typeface="+mn-lt"/>
              </a:rPr>
              <a:t>ad timing: human ancestry very controversial topic</a:t>
            </a:r>
          </a:p>
          <a:p>
            <a:pPr marL="342900" indent="-342900" eaLnBrk="1" hangingPunct="1">
              <a:spcBef>
                <a:spcPct val="50000"/>
              </a:spcBef>
            </a:pPr>
            <a:r>
              <a:rPr lang="en-US" altLang="en-US" sz="2000" dirty="0" smtClean="0">
                <a:solidFill>
                  <a:srgbClr val="FFFF00"/>
                </a:solidFill>
                <a:latin typeface="+mn-lt"/>
              </a:rPr>
              <a:t>“Light will be thrown on the origin of man and his history.”</a:t>
            </a:r>
            <a:endParaRPr lang="en-US" altLang="en-US" sz="2000" dirty="0">
              <a:solidFill>
                <a:srgbClr val="FFFF00"/>
              </a:solidFill>
              <a:latin typeface="+mn-lt"/>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88" y="194158"/>
            <a:ext cx="4257999" cy="3387242"/>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22" y="1218744"/>
            <a:ext cx="4122778" cy="5258256"/>
          </a:xfrm>
          <a:prstGeom prst="rect">
            <a:avLst/>
          </a:prstGeom>
        </p:spPr>
      </p:pic>
    </p:spTree>
    <p:extLst>
      <p:ext uri="{BB962C8B-B14F-4D97-AF65-F5344CB8AC3E}">
        <p14:creationId xmlns:p14="http://schemas.microsoft.com/office/powerpoint/2010/main" val="37488989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dissolv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dissolv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dissolv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dissolve">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dissolve">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dissolve">
                                      <p:cBhvr>
                                        <p:cTn id="42" dur="5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dissolve">
                                      <p:cBhvr>
                                        <p:cTn id="47" dur="500"/>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dissolve">
                                      <p:cBhvr>
                                        <p:cTn id="52" dur="500"/>
                                        <p:tgtEl>
                                          <p:spTgt spid="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
                                            <p:txEl>
                                              <p:pRg st="8" end="8"/>
                                            </p:txEl>
                                          </p:spTgt>
                                        </p:tgtEl>
                                        <p:attrNameLst>
                                          <p:attrName>style.visibility</p:attrName>
                                        </p:attrNameLst>
                                      </p:cBhvr>
                                      <p:to>
                                        <p:strVal val="visible"/>
                                      </p:to>
                                    </p:set>
                                    <p:animEffect transition="in" filter="dissolve">
                                      <p:cBhvr>
                                        <p:cTn id="57" dur="500"/>
                                        <p:tgtEl>
                                          <p:spTgt spid="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
                                            <p:txEl>
                                              <p:pRg st="9" end="9"/>
                                            </p:txEl>
                                          </p:spTgt>
                                        </p:tgtEl>
                                        <p:attrNameLst>
                                          <p:attrName>style.visibility</p:attrName>
                                        </p:attrNameLst>
                                      </p:cBhvr>
                                      <p:to>
                                        <p:strVal val="visible"/>
                                      </p:to>
                                    </p:set>
                                    <p:animEffect transition="in" filter="dissolve">
                                      <p:cBhvr>
                                        <p:cTn id="6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4267200" y="152400"/>
            <a:ext cx="4800600" cy="610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2000" b="1" dirty="0" smtClean="0">
                <a:solidFill>
                  <a:srgbClr val="FFFF00"/>
                </a:solidFill>
                <a:latin typeface="+mn-lt"/>
              </a:rPr>
              <a:t>Three main interpretations (late 19</a:t>
            </a:r>
            <a:r>
              <a:rPr lang="en-US" altLang="en-US" sz="2000" b="1" baseline="30000" dirty="0" smtClean="0">
                <a:solidFill>
                  <a:srgbClr val="FFFF00"/>
                </a:solidFill>
                <a:latin typeface="+mn-lt"/>
              </a:rPr>
              <a:t>th</a:t>
            </a:r>
            <a:r>
              <a:rPr lang="en-US" altLang="en-US" sz="2000" b="1" dirty="0">
                <a:solidFill>
                  <a:srgbClr val="FFFF00"/>
                </a:solidFill>
                <a:latin typeface="+mn-lt"/>
              </a:rPr>
              <a:t> </a:t>
            </a:r>
            <a:r>
              <a:rPr lang="en-US" altLang="en-US" sz="2000" b="1" dirty="0" smtClean="0">
                <a:solidFill>
                  <a:srgbClr val="FFFF00"/>
                </a:solidFill>
                <a:latin typeface="+mn-lt"/>
              </a:rPr>
              <a:t>– early 20</a:t>
            </a:r>
            <a:r>
              <a:rPr lang="en-US" altLang="en-US" sz="2000" b="1" baseline="30000" dirty="0" smtClean="0">
                <a:solidFill>
                  <a:srgbClr val="FFFF00"/>
                </a:solidFill>
                <a:latin typeface="+mn-lt"/>
              </a:rPr>
              <a:t>th</a:t>
            </a:r>
            <a:r>
              <a:rPr lang="en-US" altLang="en-US" sz="2000" b="1" dirty="0" smtClean="0">
                <a:solidFill>
                  <a:srgbClr val="FFFF00"/>
                </a:solidFill>
                <a:latin typeface="+mn-lt"/>
              </a:rPr>
              <a:t> c):</a:t>
            </a:r>
          </a:p>
          <a:p>
            <a:pPr marL="457200" indent="-457200" eaLnBrk="1" hangingPunct="1">
              <a:spcBef>
                <a:spcPct val="50000"/>
              </a:spcBef>
              <a:buFontTx/>
              <a:buAutoNum type="arabicParenR"/>
            </a:pPr>
            <a:r>
              <a:rPr lang="en-US" altLang="en-US" sz="1800" b="1" dirty="0" smtClean="0">
                <a:solidFill>
                  <a:srgbClr val="FFFF00"/>
                </a:solidFill>
                <a:latin typeface="+mn-lt"/>
              </a:rPr>
              <a:t>pathologically deformed human</a:t>
            </a:r>
          </a:p>
          <a:p>
            <a:pPr lvl="1" indent="0" eaLnBrk="1" hangingPunct="1">
              <a:spcBef>
                <a:spcPct val="50000"/>
              </a:spcBef>
              <a:buNone/>
            </a:pPr>
            <a:r>
              <a:rPr lang="en-US" altLang="en-US" sz="1800" b="1" dirty="0" smtClean="0">
                <a:solidFill>
                  <a:srgbClr val="FFFF00"/>
                </a:solidFill>
                <a:latin typeface="+mn-lt"/>
                <a:hlinkClick r:id="rId2"/>
              </a:rPr>
              <a:t>Rudolf Virchow </a:t>
            </a:r>
            <a:r>
              <a:rPr lang="en-US" altLang="en-US" sz="1800" dirty="0" smtClean="0">
                <a:solidFill>
                  <a:srgbClr val="FFFF00"/>
                </a:solidFill>
                <a:latin typeface="+mn-lt"/>
              </a:rPr>
              <a:t>(1821-1902): rickets in childhood and/or arthritis in adulthood</a:t>
            </a:r>
          </a:p>
          <a:p>
            <a:pPr marL="457200" indent="-457200" eaLnBrk="1" hangingPunct="1">
              <a:spcBef>
                <a:spcPct val="50000"/>
              </a:spcBef>
              <a:buFontTx/>
              <a:buAutoNum type="arabicParenR"/>
            </a:pPr>
            <a:r>
              <a:rPr lang="en-US" altLang="en-US" sz="1800" b="1" dirty="0" smtClean="0">
                <a:solidFill>
                  <a:srgbClr val="FFFF00"/>
                </a:solidFill>
                <a:latin typeface="+mn-lt"/>
              </a:rPr>
              <a:t>prehistoric variant of </a:t>
            </a:r>
            <a:r>
              <a:rPr lang="en-US" altLang="en-US" sz="1800" b="1" i="1" dirty="0" smtClean="0">
                <a:solidFill>
                  <a:srgbClr val="FFFF00"/>
                </a:solidFill>
                <a:latin typeface="+mn-lt"/>
              </a:rPr>
              <a:t>Homo sapiens</a:t>
            </a:r>
          </a:p>
          <a:p>
            <a:pPr lvl="1" indent="0" eaLnBrk="1" hangingPunct="1">
              <a:spcBef>
                <a:spcPct val="50000"/>
              </a:spcBef>
              <a:buNone/>
            </a:pPr>
            <a:r>
              <a:rPr lang="en-US" altLang="en-US" sz="1800" b="1" dirty="0" smtClean="0">
                <a:solidFill>
                  <a:srgbClr val="FFFF00"/>
                </a:solidFill>
                <a:latin typeface="+mn-lt"/>
                <a:hlinkClick r:id="rId3"/>
              </a:rPr>
              <a:t>T. H. Huxley </a:t>
            </a:r>
            <a:r>
              <a:rPr lang="en-US" altLang="en-US" sz="1800" dirty="0" smtClean="0">
                <a:solidFill>
                  <a:srgbClr val="FFFF00"/>
                </a:solidFill>
                <a:latin typeface="+mn-lt"/>
              </a:rPr>
              <a:t>(1825-1895): unusual &amp; extreme version of modern humans (large brain size) </a:t>
            </a:r>
            <a:r>
              <a:rPr lang="en-US" altLang="en-US" sz="1800" dirty="0" smtClean="0">
                <a:solidFill>
                  <a:srgbClr val="FFFF00"/>
                </a:solidFill>
                <a:latin typeface="+mn-lt"/>
                <a:sym typeface="Wingdings" panose="05000000000000000000" pitchFamily="2" charset="2"/>
              </a:rPr>
              <a:t> pointed to Australian aborigines for comparison (</a:t>
            </a:r>
            <a:r>
              <a:rPr lang="en-US" altLang="en-US" sz="1800" i="1" dirty="0" smtClean="0">
                <a:solidFill>
                  <a:srgbClr val="FFFF00"/>
                </a:solidFill>
                <a:latin typeface="+mn-lt"/>
                <a:sym typeface="Wingdings" panose="05000000000000000000" pitchFamily="2" charset="2"/>
              </a:rPr>
              <a:t>Man’s Place in Nature</a:t>
            </a:r>
            <a:r>
              <a:rPr lang="en-US" altLang="en-US" sz="1800" dirty="0" smtClean="0">
                <a:solidFill>
                  <a:srgbClr val="FFFF00"/>
                </a:solidFill>
                <a:latin typeface="+mn-lt"/>
                <a:sym typeface="Wingdings" panose="05000000000000000000" pitchFamily="2" charset="2"/>
              </a:rPr>
              <a:t>, 1863)</a:t>
            </a:r>
            <a:endParaRPr lang="en-US" altLang="en-US" sz="1800" dirty="0" smtClean="0">
              <a:solidFill>
                <a:srgbClr val="FFFF00"/>
              </a:solidFill>
              <a:latin typeface="+mn-lt"/>
            </a:endParaRPr>
          </a:p>
          <a:p>
            <a:pPr marL="457200" indent="-457200" eaLnBrk="1" hangingPunct="1">
              <a:spcBef>
                <a:spcPct val="50000"/>
              </a:spcBef>
              <a:buFontTx/>
              <a:buAutoNum type="arabicParenR"/>
            </a:pPr>
            <a:r>
              <a:rPr lang="en-US" altLang="en-US" sz="1800" b="1" dirty="0">
                <a:solidFill>
                  <a:srgbClr val="FFFF00"/>
                </a:solidFill>
                <a:latin typeface="+mn-lt"/>
              </a:rPr>
              <a:t>n</a:t>
            </a:r>
            <a:r>
              <a:rPr lang="en-US" altLang="en-US" sz="1800" b="1" dirty="0" smtClean="0">
                <a:solidFill>
                  <a:srgbClr val="FFFF00"/>
                </a:solidFill>
                <a:latin typeface="+mn-lt"/>
              </a:rPr>
              <a:t>ew species (or genus) of human</a:t>
            </a:r>
          </a:p>
          <a:p>
            <a:pPr lvl="1" indent="0" eaLnBrk="1" hangingPunct="1">
              <a:spcBef>
                <a:spcPct val="50000"/>
              </a:spcBef>
              <a:buNone/>
            </a:pPr>
            <a:r>
              <a:rPr lang="en-US" altLang="en-US" sz="1800" b="1" dirty="0" smtClean="0">
                <a:solidFill>
                  <a:srgbClr val="FFFF00"/>
                </a:solidFill>
                <a:hlinkClick r:id="rId4"/>
              </a:rPr>
              <a:t>William King </a:t>
            </a:r>
            <a:r>
              <a:rPr lang="en-US" altLang="en-US" sz="1800" dirty="0" smtClean="0">
                <a:solidFill>
                  <a:srgbClr val="FFFF00"/>
                </a:solidFill>
              </a:rPr>
              <a:t>(1809-1886): radical proposal, first scientist to name a new &amp; extinct species of fossil human</a:t>
            </a:r>
          </a:p>
          <a:p>
            <a:pPr lvl="1" indent="0" eaLnBrk="1" hangingPunct="1">
              <a:spcBef>
                <a:spcPct val="50000"/>
              </a:spcBef>
              <a:buNone/>
            </a:pPr>
            <a:r>
              <a:rPr lang="en-US" altLang="en-US" sz="1800" dirty="0">
                <a:solidFill>
                  <a:srgbClr val="FFFF00"/>
                </a:solidFill>
              </a:rPr>
              <a:t>c</a:t>
            </a:r>
            <a:r>
              <a:rPr lang="en-US" altLang="en-US" sz="1800" dirty="0" smtClean="0">
                <a:solidFill>
                  <a:srgbClr val="FFFF00"/>
                </a:solidFill>
              </a:rPr>
              <a:t>ontinued disagreement over Neanderthals’ role in human evolution</a:t>
            </a:r>
          </a:p>
        </p:txBody>
      </p:sp>
      <p:sp>
        <p:nvSpPr>
          <p:cNvPr id="4" name="TextBox 3"/>
          <p:cNvSpPr txBox="1"/>
          <p:nvPr/>
        </p:nvSpPr>
        <p:spPr>
          <a:xfrm>
            <a:off x="228600" y="178475"/>
            <a:ext cx="4038600" cy="2031325"/>
          </a:xfrm>
          <a:prstGeom prst="rect">
            <a:avLst/>
          </a:prstGeom>
          <a:noFill/>
        </p:spPr>
        <p:txBody>
          <a:bodyPr wrap="square" rtlCol="0">
            <a:spAutoFit/>
          </a:bodyPr>
          <a:lstStyle/>
          <a:p>
            <a:r>
              <a:rPr lang="en-US" altLang="en-US" dirty="0" smtClean="0">
                <a:solidFill>
                  <a:srgbClr val="FFFF00"/>
                </a:solidFill>
              </a:rPr>
              <a:t>“The apparent ape-like, but really mal-developed idiotic character of its conformation is so hideous, and its alleged proximity to the anthropoid </a:t>
            </a:r>
            <a:r>
              <a:rPr lang="en-US" altLang="en-US" i="1" dirty="0" err="1" smtClean="0">
                <a:solidFill>
                  <a:srgbClr val="FFFF00"/>
                </a:solidFill>
              </a:rPr>
              <a:t>Simiae</a:t>
            </a:r>
            <a:r>
              <a:rPr lang="en-US" altLang="en-US" dirty="0" smtClean="0">
                <a:solidFill>
                  <a:srgbClr val="FFFF00"/>
                </a:solidFill>
              </a:rPr>
              <a:t> of such importance, that every effort should be made to determine its probable date in time.” [</a:t>
            </a:r>
            <a:r>
              <a:rPr lang="en-US" altLang="en-US" b="1" dirty="0" smtClean="0">
                <a:solidFill>
                  <a:srgbClr val="FFFF00"/>
                </a:solidFill>
                <a:hlinkClick r:id="rId5"/>
              </a:rPr>
              <a:t>source</a:t>
            </a:r>
            <a:r>
              <a:rPr lang="en-US" altLang="en-US" dirty="0" smtClean="0">
                <a:solidFill>
                  <a:srgbClr val="FFFF00"/>
                </a:solidFill>
              </a:rPr>
              <a:t>]</a:t>
            </a:r>
            <a:endParaRPr lang="en-US" dirty="0"/>
          </a:p>
        </p:txBody>
      </p:sp>
      <p:sp>
        <p:nvSpPr>
          <p:cNvPr id="5" name="TextBox 4"/>
          <p:cNvSpPr txBox="1"/>
          <p:nvPr/>
        </p:nvSpPr>
        <p:spPr>
          <a:xfrm>
            <a:off x="228600" y="3843278"/>
            <a:ext cx="4191000" cy="2585323"/>
          </a:xfrm>
          <a:prstGeom prst="rect">
            <a:avLst/>
          </a:prstGeom>
          <a:noFill/>
        </p:spPr>
        <p:txBody>
          <a:bodyPr wrap="square" rtlCol="0">
            <a:spAutoFit/>
          </a:bodyPr>
          <a:lstStyle/>
          <a:p>
            <a:r>
              <a:rPr lang="en-US" altLang="en-US" dirty="0" smtClean="0">
                <a:solidFill>
                  <a:srgbClr val="FFFF00"/>
                </a:solidFill>
              </a:rPr>
              <a:t>“A </a:t>
            </a:r>
            <a:r>
              <a:rPr lang="en-US" altLang="en-US" dirty="0">
                <a:solidFill>
                  <a:srgbClr val="FFFF00"/>
                </a:solidFill>
              </a:rPr>
              <a:t>more ferocious, gorilla-like human being can scarcely be imagined. The savage stands, almost in the attitude of an ape, before his den, where his female companion is seen slumbering, enveloped by shaggy </a:t>
            </a:r>
            <a:r>
              <a:rPr lang="en-US" altLang="en-US" dirty="0" smtClean="0">
                <a:solidFill>
                  <a:srgbClr val="FFFF00"/>
                </a:solidFill>
              </a:rPr>
              <a:t>furs. Always ready to attack or defend, he holds in his hand a hatchet of primitive character…” [</a:t>
            </a:r>
            <a:r>
              <a:rPr lang="en-US" altLang="en-US" b="1" i="1" dirty="0" smtClean="0">
                <a:solidFill>
                  <a:srgbClr val="FFFF00"/>
                </a:solidFill>
                <a:hlinkClick r:id="rId6"/>
              </a:rPr>
              <a:t>Harper’s Weekly</a:t>
            </a:r>
            <a:r>
              <a:rPr lang="en-US" altLang="en-US" b="1" dirty="0" smtClean="0">
                <a:solidFill>
                  <a:srgbClr val="FFFF00"/>
                </a:solidFill>
              </a:rPr>
              <a:t>, 1873</a:t>
            </a:r>
            <a:r>
              <a:rPr lang="en-US" altLang="en-US" dirty="0" smtClean="0">
                <a:solidFill>
                  <a:srgbClr val="FFFF00"/>
                </a:solidFill>
              </a:rPr>
              <a:t>]</a:t>
            </a:r>
            <a:endParaRPr lang="en-US" dirty="0"/>
          </a:p>
        </p:txBody>
      </p:sp>
      <p:pic>
        <p:nvPicPr>
          <p:cNvPr id="3" name="Picture 2"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038" y="999940"/>
            <a:ext cx="2734162" cy="4181660"/>
          </a:xfrm>
          <a:prstGeom prst="rect">
            <a:avLst/>
          </a:prstGeom>
        </p:spPr>
      </p:pic>
    </p:spTree>
    <p:extLst>
      <p:ext uri="{BB962C8B-B14F-4D97-AF65-F5344CB8AC3E}">
        <p14:creationId xmlns:p14="http://schemas.microsoft.com/office/powerpoint/2010/main" val="26255421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dissolve">
                                      <p:cBhvr>
                                        <p:cTn id="20" dur="500"/>
                                        <p:tgtEl>
                                          <p:spTgt spid="2">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dissolve">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dissolve">
                                      <p:cBhvr>
                                        <p:cTn id="28" dur="500"/>
                                        <p:tgtEl>
                                          <p:spTgt spid="2">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dissolve">
                                      <p:cBhvr>
                                        <p:cTn id="31" dur="500"/>
                                        <p:tgtEl>
                                          <p:spTgt spid="2">
                                            <p:txEl>
                                              <p:pRg st="6" end="6"/>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dissolve">
                                      <p:cBhvr>
                                        <p:cTn id="34" dur="500"/>
                                        <p:tgtEl>
                                          <p:spTgt spid="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4724400" y="152400"/>
            <a:ext cx="4343400" cy="640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2000" b="1" dirty="0" smtClean="0">
                <a:solidFill>
                  <a:srgbClr val="FFFF00"/>
                </a:solidFill>
                <a:latin typeface="+mn-lt"/>
              </a:rPr>
              <a:t>William King (1809-1886)</a:t>
            </a:r>
          </a:p>
          <a:p>
            <a:pPr marL="342900" indent="-342900" eaLnBrk="1" hangingPunct="1">
              <a:spcBef>
                <a:spcPct val="50000"/>
              </a:spcBef>
            </a:pPr>
            <a:r>
              <a:rPr lang="en-US" altLang="en-US" sz="2000" dirty="0" smtClean="0">
                <a:solidFill>
                  <a:srgbClr val="FFFF00"/>
                </a:solidFill>
                <a:latin typeface="+mn-lt"/>
              </a:rPr>
              <a:t>Professor of Geology &amp; Mineralogy, Queen’s College Galway</a:t>
            </a:r>
          </a:p>
          <a:p>
            <a:pPr eaLnBrk="1" hangingPunct="1">
              <a:spcBef>
                <a:spcPct val="50000"/>
              </a:spcBef>
              <a:buNone/>
            </a:pPr>
            <a:r>
              <a:rPr lang="en-US" altLang="en-US" sz="2000" b="1" dirty="0" smtClean="0">
                <a:solidFill>
                  <a:srgbClr val="FFFF00"/>
                </a:solidFill>
                <a:latin typeface="+mn-lt"/>
              </a:rPr>
              <a:t>BAAS meeting paper </a:t>
            </a:r>
            <a:r>
              <a:rPr lang="en-US" altLang="en-US" sz="2000" dirty="0" smtClean="0">
                <a:solidFill>
                  <a:srgbClr val="FFFF00"/>
                </a:solidFill>
                <a:latin typeface="+mn-lt"/>
              </a:rPr>
              <a:t>(1863)</a:t>
            </a:r>
          </a:p>
          <a:p>
            <a:pPr marL="342900" indent="-342900" eaLnBrk="1" hangingPunct="1">
              <a:spcBef>
                <a:spcPct val="50000"/>
              </a:spcBef>
            </a:pPr>
            <a:r>
              <a:rPr lang="en-US" altLang="en-US" sz="2000" dirty="0">
                <a:solidFill>
                  <a:srgbClr val="FFFF00"/>
                </a:solidFill>
                <a:latin typeface="+mn-lt"/>
              </a:rPr>
              <a:t>r</a:t>
            </a:r>
            <a:r>
              <a:rPr lang="en-US" altLang="en-US" sz="2000" dirty="0" smtClean="0">
                <a:solidFill>
                  <a:srgbClr val="FFFF00"/>
                </a:solidFill>
                <a:latin typeface="+mn-lt"/>
              </a:rPr>
              <a:t>emains were ancient &amp; sufficiently different </a:t>
            </a:r>
            <a:r>
              <a:rPr lang="en-US" altLang="en-US" sz="2000" dirty="0" smtClean="0">
                <a:solidFill>
                  <a:srgbClr val="FFFF00"/>
                </a:solidFill>
                <a:latin typeface="+mn-lt"/>
                <a:sym typeface="Wingdings" panose="05000000000000000000" pitchFamily="2" charset="2"/>
              </a:rPr>
              <a:t> new taxonomic grouping</a:t>
            </a:r>
            <a:endParaRPr lang="en-US" altLang="en-US" sz="2000" dirty="0" smtClean="0">
              <a:solidFill>
                <a:srgbClr val="FFFF00"/>
              </a:solidFill>
              <a:latin typeface="+mn-lt"/>
            </a:endParaRPr>
          </a:p>
          <a:p>
            <a:pPr marL="342900" indent="-342900" eaLnBrk="1" hangingPunct="1">
              <a:spcBef>
                <a:spcPct val="50000"/>
              </a:spcBef>
            </a:pPr>
            <a:r>
              <a:rPr lang="en-US" altLang="en-US" sz="2000" dirty="0" smtClean="0">
                <a:solidFill>
                  <a:srgbClr val="FFFF00"/>
                </a:solidFill>
                <a:latin typeface="+mn-lt"/>
              </a:rPr>
              <a:t>“Thus the author is led to regard the Neanderthal skull as belonging to a creature cranially and psychically different from man; and he proposes to distinguish the species by the name of </a:t>
            </a:r>
            <a:r>
              <a:rPr lang="en-US" altLang="en-US" sz="2000" i="1" dirty="0" smtClean="0">
                <a:solidFill>
                  <a:srgbClr val="FFFF00"/>
                </a:solidFill>
                <a:latin typeface="+mn-lt"/>
              </a:rPr>
              <a:t>Homo </a:t>
            </a:r>
            <a:r>
              <a:rPr lang="en-US" altLang="en-US" sz="2000" i="1" dirty="0" err="1" smtClean="0">
                <a:solidFill>
                  <a:srgbClr val="FFFF00"/>
                </a:solidFill>
                <a:latin typeface="+mn-lt"/>
              </a:rPr>
              <a:t>neanderthalensis</a:t>
            </a:r>
            <a:r>
              <a:rPr lang="en-US" altLang="en-US" sz="2000" dirty="0" smtClean="0">
                <a:solidFill>
                  <a:srgbClr val="FFFF00"/>
                </a:solidFill>
                <a:latin typeface="+mn-lt"/>
              </a:rPr>
              <a:t>.”</a:t>
            </a:r>
          </a:p>
          <a:p>
            <a:pPr eaLnBrk="1" hangingPunct="1">
              <a:spcBef>
                <a:spcPct val="50000"/>
              </a:spcBef>
              <a:buNone/>
            </a:pPr>
            <a:r>
              <a:rPr lang="en-US" altLang="en-US" sz="2000" b="1" i="1" dirty="0" smtClean="0">
                <a:solidFill>
                  <a:srgbClr val="FFFF00"/>
                </a:solidFill>
                <a:latin typeface="+mn-lt"/>
              </a:rPr>
              <a:t>Quarterly Journal of Science </a:t>
            </a:r>
            <a:r>
              <a:rPr lang="en-US" altLang="en-US" sz="2000" b="1" dirty="0" smtClean="0">
                <a:solidFill>
                  <a:srgbClr val="FFFF00"/>
                </a:solidFill>
                <a:latin typeface="+mn-lt"/>
                <a:hlinkClick r:id="rId2"/>
              </a:rPr>
              <a:t>paper</a:t>
            </a:r>
            <a:r>
              <a:rPr lang="en-US" altLang="en-US" sz="2000" b="1" dirty="0" smtClean="0">
                <a:solidFill>
                  <a:srgbClr val="FFFF00"/>
                </a:solidFill>
                <a:latin typeface="+mn-lt"/>
              </a:rPr>
              <a:t> </a:t>
            </a:r>
            <a:r>
              <a:rPr lang="en-US" altLang="en-US" sz="2000" dirty="0" smtClean="0">
                <a:solidFill>
                  <a:srgbClr val="FFFF00"/>
                </a:solidFill>
                <a:latin typeface="+mn-lt"/>
              </a:rPr>
              <a:t>(1864)</a:t>
            </a:r>
          </a:p>
        </p:txBody>
      </p:sp>
      <p:pic>
        <p:nvPicPr>
          <p:cNvPr id="3" name="Picture 2" descr="Screen Clippi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52400"/>
            <a:ext cx="3019847" cy="4239217"/>
          </a:xfrm>
          <a:prstGeom prst="rect">
            <a:avLst/>
          </a:prstGeom>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 y="4191000"/>
            <a:ext cx="4591050" cy="2444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49360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dissolv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dissolv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dissolv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dissolve">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dissolve">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dissolve">
                                      <p:cBhvr>
                                        <p:cTn id="4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62600" y="76200"/>
            <a:ext cx="3581400" cy="6771084"/>
          </a:xfrm>
          <a:prstGeom prst="rect">
            <a:avLst/>
          </a:prstGeom>
          <a:noFill/>
        </p:spPr>
        <p:txBody>
          <a:bodyPr wrap="square">
            <a:spAutoFit/>
          </a:bodyPr>
          <a:lstStyle/>
          <a:p>
            <a:pPr>
              <a:defRPr/>
            </a:pPr>
            <a:r>
              <a:rPr lang="en-US" sz="2000" b="1" dirty="0" smtClean="0">
                <a:solidFill>
                  <a:srgbClr val="FFFF00"/>
                </a:solidFill>
              </a:rPr>
              <a:t>More Discoveries</a:t>
            </a:r>
            <a:r>
              <a:rPr lang="en-US" dirty="0" smtClean="0">
                <a:solidFill>
                  <a:srgbClr val="FFFF00"/>
                </a:solidFill>
              </a:rPr>
              <a:t>:</a:t>
            </a:r>
          </a:p>
          <a:p>
            <a:pPr>
              <a:defRPr/>
            </a:pPr>
            <a:r>
              <a:rPr lang="en-US" dirty="0" smtClean="0">
                <a:solidFill>
                  <a:srgbClr val="FFFF00"/>
                </a:solidFill>
              </a:rPr>
              <a:t>(1880) </a:t>
            </a:r>
            <a:r>
              <a:rPr lang="en-US" b="1" dirty="0" err="1" smtClean="0">
                <a:solidFill>
                  <a:srgbClr val="FFFF00"/>
                </a:solidFill>
              </a:rPr>
              <a:t>Šipka</a:t>
            </a:r>
            <a:r>
              <a:rPr lang="en-US" b="1" dirty="0" smtClean="0">
                <a:solidFill>
                  <a:srgbClr val="FFFF00"/>
                </a:solidFill>
              </a:rPr>
              <a:t>, Czech Republic</a:t>
            </a:r>
            <a:endParaRPr lang="en-US" dirty="0" smtClean="0">
              <a:solidFill>
                <a:srgbClr val="FFFF00"/>
              </a:solidFill>
            </a:endParaRPr>
          </a:p>
          <a:p>
            <a:pPr marL="285750" indent="-285750">
              <a:buFont typeface="Arial" panose="020B0604020202020204" pitchFamily="34" charset="0"/>
              <a:buChar char="•"/>
              <a:defRPr/>
            </a:pPr>
            <a:r>
              <a:rPr lang="en-US" dirty="0">
                <a:solidFill>
                  <a:srgbClr val="FFFF00"/>
                </a:solidFill>
              </a:rPr>
              <a:t>m</a:t>
            </a:r>
            <a:r>
              <a:rPr lang="en-US" dirty="0" smtClean="0">
                <a:solidFill>
                  <a:srgbClr val="FFFF00"/>
                </a:solidFill>
              </a:rPr>
              <a:t>andible of Neanderthal child</a:t>
            </a:r>
          </a:p>
          <a:p>
            <a:pPr marL="285750" indent="-285750">
              <a:buFont typeface="Arial" panose="020B0604020202020204" pitchFamily="34" charset="0"/>
              <a:buChar char="•"/>
              <a:defRPr/>
            </a:pPr>
            <a:r>
              <a:rPr lang="en-US" dirty="0" smtClean="0">
                <a:solidFill>
                  <a:srgbClr val="FFFF00"/>
                </a:solidFill>
              </a:rPr>
              <a:t>Mousterian tools &amp; traces of hearths</a:t>
            </a:r>
          </a:p>
          <a:p>
            <a:pPr>
              <a:defRPr/>
            </a:pPr>
            <a:r>
              <a:rPr lang="en-US" dirty="0" smtClean="0">
                <a:solidFill>
                  <a:srgbClr val="FFFF00"/>
                </a:solidFill>
              </a:rPr>
              <a:t>(1886) </a:t>
            </a:r>
            <a:r>
              <a:rPr lang="en-US" b="1" dirty="0" smtClean="0">
                <a:solidFill>
                  <a:srgbClr val="FFFF00"/>
                </a:solidFill>
              </a:rPr>
              <a:t>Spy, Belgium </a:t>
            </a:r>
          </a:p>
          <a:p>
            <a:pPr marL="285750" indent="-285750">
              <a:buFont typeface="Arial" panose="020B0604020202020204" pitchFamily="34" charset="0"/>
              <a:buChar char="•"/>
              <a:defRPr/>
            </a:pPr>
            <a:r>
              <a:rPr lang="en-US" dirty="0">
                <a:solidFill>
                  <a:srgbClr val="FFFF00"/>
                </a:solidFill>
              </a:rPr>
              <a:t>t</a:t>
            </a:r>
            <a:r>
              <a:rPr lang="en-US" dirty="0" smtClean="0">
                <a:solidFill>
                  <a:srgbClr val="FFFF00"/>
                </a:solidFill>
              </a:rPr>
              <a:t>wo nearly complete skeletons</a:t>
            </a:r>
            <a:endParaRPr lang="en-US" dirty="0">
              <a:solidFill>
                <a:srgbClr val="FFFF00"/>
              </a:solidFill>
            </a:endParaRPr>
          </a:p>
          <a:p>
            <a:pPr marL="285750" indent="-285750">
              <a:buFont typeface="Arial" panose="020B0604020202020204" pitchFamily="34" charset="0"/>
              <a:buChar char="•"/>
              <a:defRPr/>
            </a:pPr>
            <a:r>
              <a:rPr lang="en-US" dirty="0">
                <a:solidFill>
                  <a:srgbClr val="FFFF00"/>
                </a:solidFill>
              </a:rPr>
              <a:t>f</a:t>
            </a:r>
            <a:r>
              <a:rPr lang="en-US" dirty="0" smtClean="0">
                <a:solidFill>
                  <a:srgbClr val="FFFF00"/>
                </a:solidFill>
              </a:rPr>
              <a:t>ound with Mousterian tools</a:t>
            </a:r>
          </a:p>
          <a:p>
            <a:pPr>
              <a:defRPr/>
            </a:pPr>
            <a:r>
              <a:rPr lang="en-US" dirty="0" smtClean="0">
                <a:solidFill>
                  <a:srgbClr val="FFFF00"/>
                </a:solidFill>
              </a:rPr>
              <a:t>(1899-1905) </a:t>
            </a:r>
            <a:r>
              <a:rPr lang="en-US" b="1" dirty="0" smtClean="0">
                <a:solidFill>
                  <a:srgbClr val="FFFF00"/>
                </a:solidFill>
                <a:hlinkClick r:id="rId2"/>
              </a:rPr>
              <a:t>Krapina</a:t>
            </a:r>
            <a:r>
              <a:rPr lang="en-US" b="1" dirty="0" smtClean="0">
                <a:solidFill>
                  <a:srgbClr val="FFFF00"/>
                </a:solidFill>
              </a:rPr>
              <a:t>, Croatia</a:t>
            </a:r>
          </a:p>
          <a:p>
            <a:pPr marL="285750" indent="-285750">
              <a:buFont typeface="Arial" panose="020B0604020202020204" pitchFamily="34" charset="0"/>
              <a:buChar char="•"/>
              <a:defRPr/>
            </a:pPr>
            <a:r>
              <a:rPr lang="en-US" dirty="0" smtClean="0">
                <a:solidFill>
                  <a:srgbClr val="FFFF00"/>
                </a:solidFill>
              </a:rPr>
              <a:t>5,000+ items: bones, teeth, artefacts</a:t>
            </a:r>
          </a:p>
          <a:p>
            <a:pPr>
              <a:defRPr/>
            </a:pPr>
            <a:r>
              <a:rPr lang="en-US" dirty="0" smtClean="0">
                <a:solidFill>
                  <a:srgbClr val="FFFF00"/>
                </a:solidFill>
              </a:rPr>
              <a:t>(1908) </a:t>
            </a:r>
            <a:r>
              <a:rPr lang="en-US" b="1" dirty="0">
                <a:solidFill>
                  <a:srgbClr val="FFFF00"/>
                </a:solidFill>
                <a:hlinkClick r:id="rId3"/>
              </a:rPr>
              <a:t>La </a:t>
            </a:r>
            <a:r>
              <a:rPr lang="en-US" b="1" dirty="0" err="1" smtClean="0">
                <a:solidFill>
                  <a:srgbClr val="FFFF00"/>
                </a:solidFill>
                <a:hlinkClick r:id="rId3"/>
              </a:rPr>
              <a:t>Chapelle</a:t>
            </a:r>
            <a:r>
              <a:rPr lang="en-US" b="1" dirty="0" smtClean="0">
                <a:solidFill>
                  <a:srgbClr val="FFFF00"/>
                </a:solidFill>
                <a:hlinkClick r:id="rId3"/>
              </a:rPr>
              <a:t>-aux-Saints</a:t>
            </a:r>
            <a:endParaRPr lang="en-US" dirty="0" smtClean="0">
              <a:solidFill>
                <a:srgbClr val="FFFF00"/>
              </a:solidFill>
            </a:endParaRPr>
          </a:p>
          <a:p>
            <a:pPr marL="285750" indent="-285750">
              <a:buFont typeface="Arial" panose="020B0604020202020204" pitchFamily="34" charset="0"/>
              <a:buChar char="•"/>
              <a:defRPr/>
            </a:pPr>
            <a:r>
              <a:rPr lang="en-US" dirty="0">
                <a:solidFill>
                  <a:srgbClr val="FFFF00"/>
                </a:solidFill>
              </a:rPr>
              <a:t>n</a:t>
            </a:r>
            <a:r>
              <a:rPr lang="en-US" dirty="0" smtClean="0">
                <a:solidFill>
                  <a:srgbClr val="FFFF00"/>
                </a:solidFill>
              </a:rPr>
              <a:t>early complete skeleton </a:t>
            </a:r>
          </a:p>
          <a:p>
            <a:pPr marL="285750" indent="-285750">
              <a:buFont typeface="Arial" panose="020B0604020202020204" pitchFamily="34" charset="0"/>
              <a:buChar char="•"/>
              <a:defRPr/>
            </a:pPr>
            <a:r>
              <a:rPr lang="en-US" dirty="0" smtClean="0">
                <a:solidFill>
                  <a:srgbClr val="FFFF00"/>
                </a:solidFill>
              </a:rPr>
              <a:t>Mousterian tools </a:t>
            </a:r>
          </a:p>
          <a:p>
            <a:pPr marL="285750" indent="-285750">
              <a:buFont typeface="Arial" panose="020B0604020202020204" pitchFamily="34" charset="0"/>
              <a:buChar char="•"/>
              <a:defRPr/>
            </a:pPr>
            <a:r>
              <a:rPr lang="en-US" dirty="0" smtClean="0">
                <a:solidFill>
                  <a:srgbClr val="FFFF00"/>
                </a:solidFill>
              </a:rPr>
              <a:t>extinct fauna</a:t>
            </a:r>
          </a:p>
          <a:p>
            <a:pPr>
              <a:defRPr/>
            </a:pPr>
            <a:r>
              <a:rPr lang="en-US" dirty="0" smtClean="0">
                <a:solidFill>
                  <a:srgbClr val="FFFF00"/>
                </a:solidFill>
              </a:rPr>
              <a:t>(1909) </a:t>
            </a:r>
            <a:r>
              <a:rPr lang="en-US" b="1" dirty="0">
                <a:solidFill>
                  <a:srgbClr val="FFFF00"/>
                </a:solidFill>
                <a:hlinkClick r:id="rId4"/>
              </a:rPr>
              <a:t>La </a:t>
            </a:r>
            <a:r>
              <a:rPr lang="en-US" b="1" dirty="0" err="1" smtClean="0">
                <a:solidFill>
                  <a:srgbClr val="FFFF00"/>
                </a:solidFill>
                <a:hlinkClick r:id="rId4"/>
              </a:rPr>
              <a:t>Ferrassie</a:t>
            </a:r>
            <a:endParaRPr lang="en-US" b="1" dirty="0" smtClean="0">
              <a:solidFill>
                <a:srgbClr val="FFFF00"/>
              </a:solidFill>
            </a:endParaRPr>
          </a:p>
          <a:p>
            <a:pPr marL="285750" indent="-285750">
              <a:buFont typeface="Arial" panose="020B0604020202020204" pitchFamily="34" charset="0"/>
              <a:buChar char="•"/>
              <a:defRPr/>
            </a:pPr>
            <a:r>
              <a:rPr lang="en-US" dirty="0" smtClean="0">
                <a:solidFill>
                  <a:srgbClr val="FFFF00"/>
                </a:solidFill>
              </a:rPr>
              <a:t>largest, most complete skull ever found (“classic” features)</a:t>
            </a:r>
          </a:p>
          <a:p>
            <a:pPr marL="285750" indent="-285750">
              <a:buFont typeface="Arial" panose="020B0604020202020204" pitchFamily="34" charset="0"/>
              <a:buChar char="•"/>
              <a:defRPr/>
            </a:pPr>
            <a:r>
              <a:rPr lang="en-US" dirty="0">
                <a:solidFill>
                  <a:srgbClr val="FFFF00"/>
                </a:solidFill>
              </a:rPr>
              <a:t>l</a:t>
            </a:r>
            <a:r>
              <a:rPr lang="en-US" dirty="0" smtClean="0">
                <a:solidFill>
                  <a:srgbClr val="FFFF00"/>
                </a:solidFill>
              </a:rPr>
              <a:t>eg &amp; feet bones</a:t>
            </a:r>
            <a:endParaRPr lang="en-US" dirty="0" smtClean="0">
              <a:solidFill>
                <a:srgbClr val="FFFF00"/>
              </a:solidFill>
              <a:sym typeface="Wingdings" panose="05000000000000000000" pitchFamily="2" charset="2"/>
            </a:endParaRPr>
          </a:p>
          <a:p>
            <a:pPr>
              <a:defRPr/>
            </a:pPr>
            <a:r>
              <a:rPr lang="en-US" dirty="0" smtClean="0">
                <a:solidFill>
                  <a:srgbClr val="FFFF00"/>
                </a:solidFill>
                <a:sym typeface="Wingdings" panose="05000000000000000000" pitchFamily="2" charset="2"/>
              </a:rPr>
              <a:t>(1915) </a:t>
            </a:r>
            <a:r>
              <a:rPr lang="en-US" b="1" dirty="0" smtClean="0">
                <a:solidFill>
                  <a:srgbClr val="FFFF00"/>
                </a:solidFill>
                <a:sym typeface="Wingdings" panose="05000000000000000000" pitchFamily="2" charset="2"/>
                <a:hlinkClick r:id="rId5"/>
              </a:rPr>
              <a:t>La </a:t>
            </a:r>
            <a:r>
              <a:rPr lang="en-US" b="1" dirty="0" err="1" smtClean="0">
                <a:solidFill>
                  <a:srgbClr val="FFFF00"/>
                </a:solidFill>
                <a:sym typeface="Wingdings" panose="05000000000000000000" pitchFamily="2" charset="2"/>
                <a:hlinkClick r:id="rId5"/>
              </a:rPr>
              <a:t>Quina</a:t>
            </a:r>
            <a:endParaRPr lang="en-US" b="1" dirty="0" smtClean="0">
              <a:solidFill>
                <a:srgbClr val="FFFF00"/>
              </a:solidFill>
              <a:sym typeface="Wingdings" panose="05000000000000000000" pitchFamily="2" charset="2"/>
            </a:endParaRPr>
          </a:p>
          <a:p>
            <a:pPr marL="285750" indent="-285750">
              <a:buFont typeface="Arial" panose="020B0604020202020204" pitchFamily="34" charset="0"/>
              <a:buChar char="•"/>
              <a:defRPr/>
            </a:pPr>
            <a:r>
              <a:rPr lang="en-US" dirty="0">
                <a:solidFill>
                  <a:srgbClr val="FFFF00"/>
                </a:solidFill>
                <a:sym typeface="Wingdings" panose="05000000000000000000" pitchFamily="2" charset="2"/>
              </a:rPr>
              <a:t>c</a:t>
            </a:r>
            <a:r>
              <a:rPr lang="en-US" dirty="0" smtClean="0">
                <a:solidFill>
                  <a:srgbClr val="FFFF00"/>
                </a:solidFill>
                <a:sym typeface="Wingdings" panose="05000000000000000000" pitchFamily="2" charset="2"/>
              </a:rPr>
              <a:t>hild‘s skull (7-8 years old)</a:t>
            </a:r>
          </a:p>
          <a:p>
            <a:pPr>
              <a:defRPr/>
            </a:pPr>
            <a:r>
              <a:rPr lang="en-US" dirty="0" smtClean="0">
                <a:solidFill>
                  <a:srgbClr val="FFFF00"/>
                </a:solidFill>
                <a:sym typeface="Wingdings" panose="05000000000000000000" pitchFamily="2" charset="2"/>
              </a:rPr>
              <a:t>(1920s-30s) Mt. Carmel, Israel</a:t>
            </a:r>
          </a:p>
          <a:p>
            <a:pPr marL="285750" indent="-285750">
              <a:buFont typeface="Arial" panose="020B0604020202020204" pitchFamily="34" charset="0"/>
              <a:buChar char="•"/>
              <a:defRPr/>
            </a:pPr>
            <a:r>
              <a:rPr lang="en-US" dirty="0" smtClean="0">
                <a:solidFill>
                  <a:srgbClr val="FFFF00"/>
                </a:solidFill>
                <a:hlinkClick r:id="rId6"/>
              </a:rPr>
              <a:t>Tabun I</a:t>
            </a:r>
            <a:r>
              <a:rPr lang="en-US" dirty="0" smtClean="0">
                <a:solidFill>
                  <a:srgbClr val="FFFF00"/>
                </a:solidFill>
              </a:rPr>
              <a:t>, </a:t>
            </a:r>
            <a:r>
              <a:rPr lang="en-US" dirty="0" smtClean="0">
                <a:solidFill>
                  <a:srgbClr val="FFFF00"/>
                </a:solidFill>
                <a:hlinkClick r:id="rId7"/>
              </a:rPr>
              <a:t>Amud</a:t>
            </a:r>
            <a:r>
              <a:rPr lang="en-US" dirty="0" smtClean="0">
                <a:solidFill>
                  <a:srgbClr val="FFFF00"/>
                </a:solidFill>
              </a:rPr>
              <a:t>, Jamal, &amp; </a:t>
            </a:r>
            <a:r>
              <a:rPr lang="en-US" dirty="0" err="1">
                <a:solidFill>
                  <a:srgbClr val="FFFF00"/>
                </a:solidFill>
              </a:rPr>
              <a:t>Skhul</a:t>
            </a:r>
            <a:endParaRPr lang="en-US" dirty="0" smtClean="0">
              <a:solidFill>
                <a:srgbClr val="FFFF00"/>
              </a:solidFill>
              <a:sym typeface="Wingdings" panose="05000000000000000000" pitchFamily="2" charset="2"/>
            </a:endParaRPr>
          </a:p>
        </p:txBody>
      </p:sp>
      <p:pic>
        <p:nvPicPr>
          <p:cNvPr id="5" name="Picture 4"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3808" y="271818"/>
            <a:ext cx="5252592" cy="4452582"/>
          </a:xfrm>
          <a:prstGeom prst="rect">
            <a:avLst/>
          </a:prstGeom>
        </p:spPr>
      </p:pic>
      <p:sp>
        <p:nvSpPr>
          <p:cNvPr id="2" name="TextBox 1"/>
          <p:cNvSpPr txBox="1"/>
          <p:nvPr/>
        </p:nvSpPr>
        <p:spPr>
          <a:xfrm>
            <a:off x="457200" y="4800600"/>
            <a:ext cx="4876800" cy="369332"/>
          </a:xfrm>
          <a:prstGeom prst="rect">
            <a:avLst/>
          </a:prstGeom>
          <a:noFill/>
        </p:spPr>
        <p:txBody>
          <a:bodyPr wrap="square" rtlCol="0">
            <a:spAutoFit/>
          </a:bodyPr>
          <a:lstStyle/>
          <a:p>
            <a:r>
              <a:rPr lang="en-US" dirty="0">
                <a:solidFill>
                  <a:srgbClr val="FFFF00"/>
                </a:solidFill>
              </a:rPr>
              <a:t>f</a:t>
            </a:r>
            <a:r>
              <a:rPr lang="en-US" dirty="0" smtClean="0">
                <a:solidFill>
                  <a:srgbClr val="FFFF00"/>
                </a:solidFill>
              </a:rPr>
              <a:t>irst reconstruction of Neanderthal (1888)</a:t>
            </a:r>
            <a:endParaRPr lang="en-US" dirty="0">
              <a:solidFill>
                <a:srgbClr val="FFFF00"/>
              </a:solidFill>
            </a:endParaRPr>
          </a:p>
        </p:txBody>
      </p:sp>
      <p:pic>
        <p:nvPicPr>
          <p:cNvPr id="3" name="Picture 2"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056" y="381000"/>
            <a:ext cx="5375544" cy="4224062"/>
          </a:xfrm>
          <a:prstGeom prst="rect">
            <a:avLst/>
          </a:prstGeom>
        </p:spPr>
      </p:pic>
    </p:spTree>
    <p:extLst>
      <p:ext uri="{BB962C8B-B14F-4D97-AF65-F5344CB8AC3E}">
        <p14:creationId xmlns:p14="http://schemas.microsoft.com/office/powerpoint/2010/main" val="362472229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5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fade">
                                      <p:cBhvr>
                                        <p:cTn id="47" dur="500"/>
                                        <p:tgtEl>
                                          <p:spTgt spid="4">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fade">
                                      <p:cBhvr>
                                        <p:cTn id="52" dur="500"/>
                                        <p:tgtEl>
                                          <p:spTgt spid="4">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animEffect transition="in" filter="fade">
                                      <p:cBhvr>
                                        <p:cTn id="57" dur="500"/>
                                        <p:tgtEl>
                                          <p:spTgt spid="4">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9" end="9"/>
                                            </p:txEl>
                                          </p:spTgt>
                                        </p:tgtEl>
                                        <p:attrNameLst>
                                          <p:attrName>style.visibility</p:attrName>
                                        </p:attrNameLst>
                                      </p:cBhvr>
                                      <p:to>
                                        <p:strVal val="visible"/>
                                      </p:to>
                                    </p:set>
                                    <p:animEffect transition="in" filter="fade">
                                      <p:cBhvr>
                                        <p:cTn id="62" dur="500"/>
                                        <p:tgtEl>
                                          <p:spTgt spid="4">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Effect transition="in" filter="fade">
                                      <p:cBhvr>
                                        <p:cTn id="67" dur="500"/>
                                        <p:tgtEl>
                                          <p:spTgt spid="4">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11" end="11"/>
                                            </p:txEl>
                                          </p:spTgt>
                                        </p:tgtEl>
                                        <p:attrNameLst>
                                          <p:attrName>style.visibility</p:attrName>
                                        </p:attrNameLst>
                                      </p:cBhvr>
                                      <p:to>
                                        <p:strVal val="visible"/>
                                      </p:to>
                                    </p:set>
                                    <p:animEffect transition="in" filter="fade">
                                      <p:cBhvr>
                                        <p:cTn id="72" dur="500"/>
                                        <p:tgtEl>
                                          <p:spTgt spid="4">
                                            <p:txEl>
                                              <p:pRg st="11" end="1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12" end="12"/>
                                            </p:txEl>
                                          </p:spTgt>
                                        </p:tgtEl>
                                        <p:attrNameLst>
                                          <p:attrName>style.visibility</p:attrName>
                                        </p:attrNameLst>
                                      </p:cBhvr>
                                      <p:to>
                                        <p:strVal val="visible"/>
                                      </p:to>
                                    </p:set>
                                    <p:animEffect transition="in" filter="fade">
                                      <p:cBhvr>
                                        <p:cTn id="77" dur="500"/>
                                        <p:tgtEl>
                                          <p:spTgt spid="4">
                                            <p:txEl>
                                              <p:pRg st="12" end="1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13" end="13"/>
                                            </p:txEl>
                                          </p:spTgt>
                                        </p:tgtEl>
                                        <p:attrNameLst>
                                          <p:attrName>style.visibility</p:attrName>
                                        </p:attrNameLst>
                                      </p:cBhvr>
                                      <p:to>
                                        <p:strVal val="visible"/>
                                      </p:to>
                                    </p:set>
                                    <p:animEffect transition="in" filter="fade">
                                      <p:cBhvr>
                                        <p:cTn id="82" dur="500"/>
                                        <p:tgtEl>
                                          <p:spTgt spid="4">
                                            <p:txEl>
                                              <p:pRg st="13" end="1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14" end="14"/>
                                            </p:txEl>
                                          </p:spTgt>
                                        </p:tgtEl>
                                        <p:attrNameLst>
                                          <p:attrName>style.visibility</p:attrName>
                                        </p:attrNameLst>
                                      </p:cBhvr>
                                      <p:to>
                                        <p:strVal val="visible"/>
                                      </p:to>
                                    </p:set>
                                    <p:animEffect transition="in" filter="fade">
                                      <p:cBhvr>
                                        <p:cTn id="87" dur="500"/>
                                        <p:tgtEl>
                                          <p:spTgt spid="4">
                                            <p:txEl>
                                              <p:pRg st="14" end="14"/>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15" end="15"/>
                                            </p:txEl>
                                          </p:spTgt>
                                        </p:tgtEl>
                                        <p:attrNameLst>
                                          <p:attrName>style.visibility</p:attrName>
                                        </p:attrNameLst>
                                      </p:cBhvr>
                                      <p:to>
                                        <p:strVal val="visible"/>
                                      </p:to>
                                    </p:set>
                                    <p:animEffect transition="in" filter="fade">
                                      <p:cBhvr>
                                        <p:cTn id="92" dur="500"/>
                                        <p:tgtEl>
                                          <p:spTgt spid="4">
                                            <p:txEl>
                                              <p:pRg st="15" end="15"/>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
                                            <p:txEl>
                                              <p:pRg st="16" end="16"/>
                                            </p:txEl>
                                          </p:spTgt>
                                        </p:tgtEl>
                                        <p:attrNameLst>
                                          <p:attrName>style.visibility</p:attrName>
                                        </p:attrNameLst>
                                      </p:cBhvr>
                                      <p:to>
                                        <p:strVal val="visible"/>
                                      </p:to>
                                    </p:set>
                                    <p:animEffect transition="in" filter="fade">
                                      <p:cBhvr>
                                        <p:cTn id="97" dur="500"/>
                                        <p:tgtEl>
                                          <p:spTgt spid="4">
                                            <p:txEl>
                                              <p:pRg st="16" end="16"/>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
                                            <p:txEl>
                                              <p:pRg st="17" end="17"/>
                                            </p:txEl>
                                          </p:spTgt>
                                        </p:tgtEl>
                                        <p:attrNameLst>
                                          <p:attrName>style.visibility</p:attrName>
                                        </p:attrNameLst>
                                      </p:cBhvr>
                                      <p:to>
                                        <p:strVal val="visible"/>
                                      </p:to>
                                    </p:set>
                                    <p:animEffect transition="in" filter="fade">
                                      <p:cBhvr>
                                        <p:cTn id="102" dur="500"/>
                                        <p:tgtEl>
                                          <p:spTgt spid="4">
                                            <p:txEl>
                                              <p:pRg st="17" end="17"/>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
                                            <p:txEl>
                                              <p:pRg st="18" end="18"/>
                                            </p:txEl>
                                          </p:spTgt>
                                        </p:tgtEl>
                                        <p:attrNameLst>
                                          <p:attrName>style.visibility</p:attrName>
                                        </p:attrNameLst>
                                      </p:cBhvr>
                                      <p:to>
                                        <p:strVal val="visible"/>
                                      </p:to>
                                    </p:set>
                                    <p:animEffect transition="in" filter="fade">
                                      <p:cBhvr>
                                        <p:cTn id="107" dur="500"/>
                                        <p:tgtEl>
                                          <p:spTgt spid="4">
                                            <p:txEl>
                                              <p:pRg st="18" end="18"/>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
                                            <p:txEl>
                                              <p:pRg st="19" end="19"/>
                                            </p:txEl>
                                          </p:spTgt>
                                        </p:tgtEl>
                                        <p:attrNameLst>
                                          <p:attrName>style.visibility</p:attrName>
                                        </p:attrNameLst>
                                      </p:cBhvr>
                                      <p:to>
                                        <p:strVal val="visible"/>
                                      </p:to>
                                    </p:set>
                                    <p:animEffect transition="in" filter="fade">
                                      <p:cBhvr>
                                        <p:cTn id="112" dur="500"/>
                                        <p:tgtEl>
                                          <p:spTgt spid="4">
                                            <p:txEl>
                                              <p:pRg st="19" end="19"/>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
                                        </p:tgtEl>
                                        <p:attrNameLst>
                                          <p:attrName>style.visibility</p:attrName>
                                        </p:attrNameLst>
                                      </p:cBhvr>
                                      <p:to>
                                        <p:strVal val="visible"/>
                                      </p:to>
                                    </p:set>
                                    <p:animEffect transition="in" filter="fade">
                                      <p:cBhvr>
                                        <p:cTn id="1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53633" y="157877"/>
            <a:ext cx="2537967" cy="6494085"/>
          </a:xfrm>
          <a:prstGeom prst="rect">
            <a:avLst/>
          </a:prstGeom>
          <a:noFill/>
        </p:spPr>
        <p:txBody>
          <a:bodyPr wrap="square">
            <a:spAutoFit/>
          </a:bodyPr>
          <a:lstStyle/>
          <a:p>
            <a:pPr>
              <a:defRPr/>
            </a:pPr>
            <a:r>
              <a:rPr lang="en-US" b="1" dirty="0" err="1" smtClean="0">
                <a:solidFill>
                  <a:srgbClr val="FFFF00"/>
                </a:solidFill>
              </a:rPr>
              <a:t>Marcellin</a:t>
            </a:r>
            <a:r>
              <a:rPr lang="en-US" b="1" dirty="0" smtClean="0">
                <a:solidFill>
                  <a:srgbClr val="FFFF00"/>
                </a:solidFill>
              </a:rPr>
              <a:t> Boule </a:t>
            </a:r>
            <a:r>
              <a:rPr lang="en-US" dirty="0" smtClean="0">
                <a:solidFill>
                  <a:srgbClr val="FFFF00"/>
                </a:solidFill>
              </a:rPr>
              <a:t>(1861-1942)</a:t>
            </a:r>
          </a:p>
          <a:p>
            <a:pPr marL="285750" indent="-285750">
              <a:buFont typeface="Arial" panose="020B0604020202020204" pitchFamily="34" charset="0"/>
              <a:buChar char="•"/>
              <a:defRPr/>
            </a:pPr>
            <a:r>
              <a:rPr lang="en-US" dirty="0">
                <a:solidFill>
                  <a:srgbClr val="FFFF00"/>
                </a:solidFill>
              </a:rPr>
              <a:t>"the old man of La </a:t>
            </a:r>
            <a:r>
              <a:rPr lang="en-US" dirty="0" err="1">
                <a:solidFill>
                  <a:srgbClr val="FFFF00"/>
                </a:solidFill>
              </a:rPr>
              <a:t>Chapelle</a:t>
            </a:r>
            <a:r>
              <a:rPr lang="en-US" dirty="0">
                <a:solidFill>
                  <a:srgbClr val="FFFF00"/>
                </a:solidFill>
              </a:rPr>
              <a:t>"</a:t>
            </a:r>
            <a:r>
              <a:rPr lang="en-US" dirty="0" smtClean="0">
                <a:solidFill>
                  <a:srgbClr val="FFFF00"/>
                </a:solidFill>
              </a:rPr>
              <a:t>(</a:t>
            </a:r>
            <a:r>
              <a:rPr lang="en-US" dirty="0" smtClean="0">
                <a:solidFill>
                  <a:srgbClr val="FFFF00"/>
                </a:solidFill>
                <a:hlinkClick r:id="rId2"/>
              </a:rPr>
              <a:t>1908</a:t>
            </a:r>
            <a:r>
              <a:rPr lang="en-US" dirty="0" smtClean="0">
                <a:solidFill>
                  <a:srgbClr val="FFFF00"/>
                </a:solidFill>
              </a:rPr>
              <a:t>)</a:t>
            </a:r>
          </a:p>
          <a:p>
            <a:pPr marL="285750" indent="-285750">
              <a:buFont typeface="Arial" panose="020B0604020202020204" pitchFamily="34" charset="0"/>
              <a:buChar char="•"/>
              <a:defRPr/>
            </a:pPr>
            <a:r>
              <a:rPr lang="en-US" dirty="0" smtClean="0">
                <a:solidFill>
                  <a:srgbClr val="FFFF00"/>
                </a:solidFill>
              </a:rPr>
              <a:t>primitive, dim-witted brutes</a:t>
            </a:r>
          </a:p>
          <a:p>
            <a:pPr marL="285750" indent="-285750">
              <a:buFont typeface="Arial" panose="020B0604020202020204" pitchFamily="34" charset="0"/>
              <a:buChar char="•"/>
              <a:defRPr/>
            </a:pPr>
            <a:r>
              <a:rPr lang="en-US" dirty="0">
                <a:solidFill>
                  <a:srgbClr val="FFFF00"/>
                </a:solidFill>
              </a:rPr>
              <a:t>n</a:t>
            </a:r>
            <a:r>
              <a:rPr lang="en-US" dirty="0" smtClean="0">
                <a:solidFill>
                  <a:srgbClr val="FFFF00"/>
                </a:solidFill>
              </a:rPr>
              <a:t>o direct relation to modern humans</a:t>
            </a:r>
          </a:p>
          <a:p>
            <a:pPr marL="285750" indent="-285750">
              <a:buFont typeface="Arial" panose="020B0604020202020204" pitchFamily="34" charset="0"/>
              <a:buChar char="•"/>
              <a:defRPr/>
            </a:pPr>
            <a:r>
              <a:rPr lang="en-US" sz="1700" dirty="0" smtClean="0">
                <a:solidFill>
                  <a:srgbClr val="FFFF00"/>
                </a:solidFill>
              </a:rPr>
              <a:t>“It </a:t>
            </a:r>
            <a:r>
              <a:rPr lang="en-US" sz="1700" dirty="0">
                <a:solidFill>
                  <a:srgbClr val="FFFF00"/>
                </a:solidFill>
              </a:rPr>
              <a:t>appears that Boule's own preconceptions about early humans, and his rejection of the hypothesis that Neanderthals were the ancestors of modern humans, led him to reconstruct a stooped, brutish creature, effectively placing Neanderthals on a side branch of the human evolutionary tree</a:t>
            </a:r>
            <a:r>
              <a:rPr lang="en-US" sz="1700" dirty="0" smtClean="0">
                <a:solidFill>
                  <a:srgbClr val="FFFF00"/>
                </a:solidFill>
              </a:rPr>
              <a:t>.”</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019" y="152400"/>
            <a:ext cx="6225032" cy="3652123"/>
          </a:xfrm>
          <a:prstGeom prst="rect">
            <a:avLst/>
          </a:prstGeom>
        </p:spPr>
      </p:pic>
      <p:sp>
        <p:nvSpPr>
          <p:cNvPr id="6" name="TextBox 5"/>
          <p:cNvSpPr txBox="1"/>
          <p:nvPr/>
        </p:nvSpPr>
        <p:spPr>
          <a:xfrm>
            <a:off x="1354235" y="3087469"/>
            <a:ext cx="4038600" cy="646331"/>
          </a:xfrm>
          <a:prstGeom prst="rect">
            <a:avLst/>
          </a:prstGeom>
          <a:solidFill>
            <a:srgbClr val="002060">
              <a:alpha val="84000"/>
            </a:srgbClr>
          </a:solidFill>
        </p:spPr>
        <p:txBody>
          <a:bodyPr wrap="square" rtlCol="0">
            <a:spAutoFit/>
          </a:bodyPr>
          <a:lstStyle/>
          <a:p>
            <a:pPr algn="ctr"/>
            <a:r>
              <a:rPr lang="en-US" i="1" dirty="0" smtClean="0">
                <a:solidFill>
                  <a:srgbClr val="FFFF00"/>
                </a:solidFill>
              </a:rPr>
              <a:t>The </a:t>
            </a:r>
            <a:r>
              <a:rPr lang="en-US" i="1" dirty="0">
                <a:solidFill>
                  <a:srgbClr val="FFFF00"/>
                </a:solidFill>
              </a:rPr>
              <a:t>Illustrated London </a:t>
            </a:r>
            <a:r>
              <a:rPr lang="en-US" i="1" dirty="0" smtClean="0">
                <a:solidFill>
                  <a:srgbClr val="FFFF00"/>
                </a:solidFill>
              </a:rPr>
              <a:t>News</a:t>
            </a:r>
            <a:r>
              <a:rPr lang="en-US" dirty="0" smtClean="0">
                <a:solidFill>
                  <a:srgbClr val="FFFF00"/>
                </a:solidFill>
              </a:rPr>
              <a:t> (1909)</a:t>
            </a:r>
          </a:p>
          <a:p>
            <a:pPr algn="ctr"/>
            <a:r>
              <a:rPr lang="en-US" dirty="0" smtClean="0">
                <a:solidFill>
                  <a:srgbClr val="FFFF00"/>
                </a:solidFill>
              </a:rPr>
              <a:t>illustration </a:t>
            </a:r>
            <a:r>
              <a:rPr lang="en-US" dirty="0">
                <a:solidFill>
                  <a:srgbClr val="FFFF00"/>
                </a:solidFill>
              </a:rPr>
              <a:t>by Frantisek </a:t>
            </a:r>
            <a:r>
              <a:rPr lang="en-US" dirty="0" err="1" smtClean="0">
                <a:solidFill>
                  <a:srgbClr val="FFFF00"/>
                </a:solidFill>
              </a:rPr>
              <a:t>Kupka</a:t>
            </a:r>
            <a:r>
              <a:rPr lang="en-US" dirty="0" smtClean="0">
                <a:solidFill>
                  <a:srgbClr val="FFFF00"/>
                </a:solidFill>
              </a:rPr>
              <a:t> </a:t>
            </a:r>
            <a:endParaRPr lang="en-US" dirty="0">
              <a:solidFill>
                <a:srgbClr val="FFFF00"/>
              </a:solidFill>
            </a:endParaRPr>
          </a:p>
        </p:txBody>
      </p:sp>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019" y="2819400"/>
            <a:ext cx="6296884" cy="3853662"/>
          </a:xfrm>
          <a:prstGeom prst="rect">
            <a:avLst/>
          </a:prstGeom>
        </p:spPr>
      </p:pic>
      <p:sp>
        <p:nvSpPr>
          <p:cNvPr id="9" name="TextBox 8"/>
          <p:cNvSpPr txBox="1"/>
          <p:nvPr/>
        </p:nvSpPr>
        <p:spPr>
          <a:xfrm>
            <a:off x="1524000" y="5867400"/>
            <a:ext cx="4038600" cy="646331"/>
          </a:xfrm>
          <a:prstGeom prst="rect">
            <a:avLst/>
          </a:prstGeom>
          <a:solidFill>
            <a:srgbClr val="002060">
              <a:alpha val="84000"/>
            </a:srgbClr>
          </a:solidFill>
        </p:spPr>
        <p:txBody>
          <a:bodyPr wrap="square" rtlCol="0">
            <a:spAutoFit/>
          </a:bodyPr>
          <a:lstStyle/>
          <a:p>
            <a:pPr algn="ctr"/>
            <a:r>
              <a:rPr lang="en-US" b="1" i="1" dirty="0">
                <a:solidFill>
                  <a:srgbClr val="FFFF00"/>
                </a:solidFill>
              </a:rPr>
              <a:t>Le </a:t>
            </a:r>
            <a:r>
              <a:rPr lang="en-US" b="1" i="1" dirty="0" err="1">
                <a:solidFill>
                  <a:srgbClr val="FFFF00"/>
                </a:solidFill>
              </a:rPr>
              <a:t>Moustier</a:t>
            </a:r>
            <a:r>
              <a:rPr lang="en-US" b="1" i="1" dirty="0">
                <a:solidFill>
                  <a:srgbClr val="FFFF00"/>
                </a:solidFill>
              </a:rPr>
              <a:t> </a:t>
            </a:r>
            <a:r>
              <a:rPr lang="en-US" b="1" i="1" dirty="0" smtClean="0">
                <a:solidFill>
                  <a:srgbClr val="FFFF00"/>
                </a:solidFill>
              </a:rPr>
              <a:t>Neanderthals </a:t>
            </a:r>
            <a:r>
              <a:rPr lang="en-US" dirty="0" smtClean="0">
                <a:solidFill>
                  <a:srgbClr val="FFFF00"/>
                </a:solidFill>
              </a:rPr>
              <a:t>(1920)</a:t>
            </a:r>
          </a:p>
          <a:p>
            <a:pPr algn="ctr"/>
            <a:r>
              <a:rPr lang="en-US" dirty="0" smtClean="0">
                <a:solidFill>
                  <a:srgbClr val="FFFF00"/>
                </a:solidFill>
              </a:rPr>
              <a:t>illustration </a:t>
            </a:r>
            <a:r>
              <a:rPr lang="en-US" dirty="0">
                <a:solidFill>
                  <a:srgbClr val="FFFF00"/>
                </a:solidFill>
              </a:rPr>
              <a:t>by </a:t>
            </a:r>
            <a:r>
              <a:rPr lang="en-US" dirty="0" smtClean="0">
                <a:solidFill>
                  <a:srgbClr val="FFFF00"/>
                </a:solidFill>
              </a:rPr>
              <a:t>Charles Knight </a:t>
            </a:r>
            <a:endParaRPr lang="en-US" dirty="0">
              <a:solidFill>
                <a:srgbClr val="FFFF00"/>
              </a:solidFill>
            </a:endParaRPr>
          </a:p>
        </p:txBody>
      </p:sp>
      <p:sp>
        <p:nvSpPr>
          <p:cNvPr id="10" name="TextBox 9"/>
          <p:cNvSpPr txBox="1"/>
          <p:nvPr/>
        </p:nvSpPr>
        <p:spPr>
          <a:xfrm>
            <a:off x="261019" y="239523"/>
            <a:ext cx="6192614" cy="2862322"/>
          </a:xfrm>
          <a:prstGeom prst="rect">
            <a:avLst/>
          </a:prstGeom>
          <a:solidFill>
            <a:srgbClr val="FFFF00">
              <a:alpha val="78000"/>
            </a:srgbClr>
          </a:solidFill>
        </p:spPr>
        <p:txBody>
          <a:bodyPr wrap="square" rtlCol="0">
            <a:spAutoFit/>
          </a:bodyPr>
          <a:lstStyle/>
          <a:p>
            <a:r>
              <a:rPr lang="en-US" b="1" dirty="0" smtClean="0">
                <a:solidFill>
                  <a:srgbClr val="C00000"/>
                </a:solidFill>
              </a:rPr>
              <a:t>His thick neck sloped forward from the broad shoulders to support the massive flattened head, which protruded forward, so as to form an unbroken curve of neck and back….</a:t>
            </a:r>
          </a:p>
          <a:p>
            <a:r>
              <a:rPr lang="en-US" b="1" dirty="0" smtClean="0">
                <a:solidFill>
                  <a:srgbClr val="C00000"/>
                </a:solidFill>
              </a:rPr>
              <a:t>The heavy overhanging eyebrow-ridges and retreating forehead, the great coarse face with its large eye sockets, broad nose and retreating chin, combined to complete the picture of unattractiveness…..</a:t>
            </a:r>
          </a:p>
          <a:p>
            <a:endParaRPr lang="en-US" b="1" dirty="0">
              <a:solidFill>
                <a:srgbClr val="C00000"/>
              </a:solidFill>
            </a:endParaRPr>
          </a:p>
          <a:p>
            <a:pPr algn="r"/>
            <a:r>
              <a:rPr lang="en-US" b="1" dirty="0" smtClean="0">
                <a:solidFill>
                  <a:srgbClr val="C00000"/>
                </a:solidFill>
              </a:rPr>
              <a:t>Elliot Smith, </a:t>
            </a:r>
            <a:r>
              <a:rPr lang="en-US" b="1" i="1" dirty="0" smtClean="0">
                <a:solidFill>
                  <a:srgbClr val="C00000"/>
                </a:solidFill>
              </a:rPr>
              <a:t>The Evolution of Man </a:t>
            </a:r>
            <a:r>
              <a:rPr lang="en-US" b="1" dirty="0" smtClean="0">
                <a:solidFill>
                  <a:srgbClr val="C00000"/>
                </a:solidFill>
              </a:rPr>
              <a:t>(1924)</a:t>
            </a:r>
            <a:endParaRPr lang="en-US" b="1" dirty="0">
              <a:solidFill>
                <a:srgbClr val="C00000"/>
              </a:solidFill>
            </a:endParaRPr>
          </a:p>
        </p:txBody>
      </p:sp>
      <p:sp>
        <p:nvSpPr>
          <p:cNvPr id="11" name="TextBox 10"/>
          <p:cNvSpPr txBox="1"/>
          <p:nvPr/>
        </p:nvSpPr>
        <p:spPr>
          <a:xfrm>
            <a:off x="251967" y="3505200"/>
            <a:ext cx="6234084" cy="3139321"/>
          </a:xfrm>
          <a:prstGeom prst="rect">
            <a:avLst/>
          </a:prstGeom>
          <a:solidFill>
            <a:srgbClr val="FFFF00">
              <a:alpha val="78000"/>
            </a:srgbClr>
          </a:solidFill>
        </p:spPr>
        <p:txBody>
          <a:bodyPr wrap="square" rtlCol="0">
            <a:spAutoFit/>
          </a:bodyPr>
          <a:lstStyle/>
          <a:p>
            <a:r>
              <a:rPr lang="en-US" b="1" dirty="0">
                <a:solidFill>
                  <a:srgbClr val="C00000"/>
                </a:solidFill>
              </a:rPr>
              <a:t>These </a:t>
            </a:r>
            <a:r>
              <a:rPr lang="en-US" b="1" dirty="0" err="1">
                <a:solidFill>
                  <a:srgbClr val="C00000"/>
                </a:solidFill>
              </a:rPr>
              <a:t>Mousterians</a:t>
            </a:r>
            <a:r>
              <a:rPr lang="en-US" b="1" dirty="0">
                <a:solidFill>
                  <a:srgbClr val="C00000"/>
                </a:solidFill>
              </a:rPr>
              <a:t> are also called </a:t>
            </a:r>
            <a:r>
              <a:rPr lang="en-US" b="1" dirty="0" err="1">
                <a:solidFill>
                  <a:srgbClr val="C00000"/>
                </a:solidFill>
              </a:rPr>
              <a:t>Neandertalers</a:t>
            </a:r>
            <a:r>
              <a:rPr lang="en-US" b="1" dirty="0">
                <a:solidFill>
                  <a:srgbClr val="C00000"/>
                </a:solidFill>
              </a:rPr>
              <a:t>. Until quite recently it was supposed that they were true men like ourselves. But now we begin to </a:t>
            </a:r>
            <a:r>
              <a:rPr lang="en-US" b="1" dirty="0" err="1">
                <a:solidFill>
                  <a:srgbClr val="C00000"/>
                </a:solidFill>
              </a:rPr>
              <a:t>realise</a:t>
            </a:r>
            <a:r>
              <a:rPr lang="en-US" b="1" dirty="0">
                <a:solidFill>
                  <a:srgbClr val="C00000"/>
                </a:solidFill>
              </a:rPr>
              <a:t> that they were different, so different that it is impossible that they can be very close relations of ours. They walked or shambled along with a peculiar slouch, they could not turn their heads up to the </a:t>
            </a:r>
            <a:r>
              <a:rPr lang="en-US" b="1" dirty="0" smtClean="0">
                <a:solidFill>
                  <a:srgbClr val="C00000"/>
                </a:solidFill>
              </a:rPr>
              <a:t>sky… Probably </a:t>
            </a:r>
            <a:r>
              <a:rPr lang="en-US" b="1" dirty="0">
                <a:solidFill>
                  <a:srgbClr val="C00000"/>
                </a:solidFill>
              </a:rPr>
              <a:t>he did not talk at all. He could not hold a pin between his finger and thumb. The more we learn about this beast-man the stranger he becomes to </a:t>
            </a:r>
            <a:r>
              <a:rPr lang="en-US" b="1" dirty="0" smtClean="0">
                <a:solidFill>
                  <a:srgbClr val="C00000"/>
                </a:solidFill>
              </a:rPr>
              <a:t>us…</a:t>
            </a:r>
            <a:endParaRPr lang="en-US" b="1" dirty="0">
              <a:solidFill>
                <a:srgbClr val="C00000"/>
              </a:solidFill>
            </a:endParaRPr>
          </a:p>
          <a:p>
            <a:pPr algn="r"/>
            <a:r>
              <a:rPr lang="en-US" b="1" dirty="0" smtClean="0">
                <a:solidFill>
                  <a:srgbClr val="C00000"/>
                </a:solidFill>
              </a:rPr>
              <a:t>H. G. Wells, </a:t>
            </a:r>
            <a:r>
              <a:rPr lang="en-US" b="1" i="1" dirty="0" smtClean="0">
                <a:solidFill>
                  <a:srgbClr val="C00000"/>
                </a:solidFill>
                <a:hlinkClick r:id="rId5"/>
              </a:rPr>
              <a:t>The Grisly Folk </a:t>
            </a:r>
            <a:r>
              <a:rPr lang="en-US" b="1" dirty="0" smtClean="0">
                <a:solidFill>
                  <a:srgbClr val="C00000"/>
                </a:solidFill>
              </a:rPr>
              <a:t>(1927)</a:t>
            </a:r>
            <a:endParaRPr lang="en-US" b="1" dirty="0">
              <a:solidFill>
                <a:srgbClr val="C00000"/>
              </a:solidFill>
            </a:endParaRPr>
          </a:p>
        </p:txBody>
      </p:sp>
      <p:pic>
        <p:nvPicPr>
          <p:cNvPr id="1026" name="Picture 2" descr="http://artify.gallery/images/bridgeman/552d4d15781f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381000"/>
            <a:ext cx="3648075" cy="571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09769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26"/>
                                        </p:tgtEl>
                                        <p:attrNameLst>
                                          <p:attrName>style.visibility</p:attrName>
                                        </p:attrNameLst>
                                      </p:cBhvr>
                                      <p:to>
                                        <p:strVal val="visible"/>
                                      </p:to>
                                    </p:set>
                                    <p:animEffect transition="in" filter="fade">
                                      <p:cBhvr>
                                        <p:cTn id="6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14" y="609600"/>
            <a:ext cx="8745171" cy="5658640"/>
          </a:xfrm>
          <a:prstGeom prst="rect">
            <a:avLst/>
          </a:prstGeom>
          <a:ln>
            <a:noFill/>
          </a:ln>
          <a:effectLst>
            <a:softEdge rad="112500"/>
          </a:effectLst>
        </p:spPr>
      </p:pic>
      <p:sp>
        <p:nvSpPr>
          <p:cNvPr id="3" name="TextBox 2"/>
          <p:cNvSpPr txBox="1"/>
          <p:nvPr/>
        </p:nvSpPr>
        <p:spPr>
          <a:xfrm>
            <a:off x="2590800" y="914400"/>
            <a:ext cx="3847542" cy="523220"/>
          </a:xfrm>
          <a:prstGeom prst="rect">
            <a:avLst/>
          </a:prstGeom>
          <a:solidFill>
            <a:schemeClr val="tx2">
              <a:alpha val="83000"/>
            </a:schemeClr>
          </a:solidFill>
        </p:spPr>
        <p:txBody>
          <a:bodyPr wrap="square" rtlCol="0">
            <a:spAutoFit/>
          </a:bodyPr>
          <a:lstStyle/>
          <a:p>
            <a:pPr algn="ctr"/>
            <a:r>
              <a:rPr lang="en-US" sz="2800" b="1" dirty="0" smtClean="0">
                <a:solidFill>
                  <a:srgbClr val="FFFF00"/>
                </a:solidFill>
              </a:rPr>
              <a:t>Neanderthal Finds</a:t>
            </a:r>
            <a:endParaRPr lang="en-US" sz="2800" b="1" dirty="0">
              <a:solidFill>
                <a:srgbClr val="FFFF00"/>
              </a:solidFill>
            </a:endParaRPr>
          </a:p>
        </p:txBody>
      </p:sp>
    </p:spTree>
    <p:extLst>
      <p:ext uri="{BB962C8B-B14F-4D97-AF65-F5344CB8AC3E}">
        <p14:creationId xmlns:p14="http://schemas.microsoft.com/office/powerpoint/2010/main" val="53019082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28600"/>
            <a:ext cx="5068008" cy="5334745"/>
          </a:xfrm>
          <a:prstGeom prst="rect">
            <a:avLst/>
          </a:prstGeom>
        </p:spPr>
      </p:pic>
      <p:sp>
        <p:nvSpPr>
          <p:cNvPr id="3" name="TextBox 2"/>
          <p:cNvSpPr txBox="1"/>
          <p:nvPr/>
        </p:nvSpPr>
        <p:spPr>
          <a:xfrm>
            <a:off x="685800" y="228600"/>
            <a:ext cx="4038600" cy="369332"/>
          </a:xfrm>
          <a:prstGeom prst="rect">
            <a:avLst/>
          </a:prstGeom>
          <a:solidFill>
            <a:srgbClr val="002060">
              <a:alpha val="84000"/>
            </a:srgbClr>
          </a:solidFill>
        </p:spPr>
        <p:txBody>
          <a:bodyPr wrap="square" rtlCol="0">
            <a:spAutoFit/>
          </a:bodyPr>
          <a:lstStyle/>
          <a:p>
            <a:pPr algn="ctr"/>
            <a:r>
              <a:rPr lang="en-US" b="1" i="1" dirty="0" smtClean="0">
                <a:solidFill>
                  <a:srgbClr val="FFFF00"/>
                </a:solidFill>
              </a:rPr>
              <a:t>Scientific Monthly </a:t>
            </a:r>
            <a:r>
              <a:rPr lang="en-US" dirty="0" smtClean="0">
                <a:solidFill>
                  <a:srgbClr val="FFFF00"/>
                </a:solidFill>
              </a:rPr>
              <a:t>(May 1920)</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333" y="3200400"/>
            <a:ext cx="5087060" cy="2724530"/>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9728" y="701058"/>
            <a:ext cx="5344271" cy="2324425"/>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08" y="2667000"/>
            <a:ext cx="5134692" cy="4029638"/>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7172" y="3352800"/>
            <a:ext cx="5944428" cy="2724530"/>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97971"/>
            <a:ext cx="3296358" cy="3195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1249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80" y="87340"/>
            <a:ext cx="4618120" cy="6683320"/>
          </a:xfrm>
          <a:prstGeom prst="rect">
            <a:avLst/>
          </a:prstGeom>
        </p:spPr>
      </p:pic>
      <p:pic>
        <p:nvPicPr>
          <p:cNvPr id="3" name="Picture 2" descr="Screen Clippi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200"/>
            <a:ext cx="9144000" cy="6287849"/>
          </a:xfrm>
          <a:prstGeom prst="rect">
            <a:avLst/>
          </a:prstGeom>
        </p:spPr>
      </p:pic>
      <p:sp>
        <p:nvSpPr>
          <p:cNvPr id="4" name="TextBox 3"/>
          <p:cNvSpPr txBox="1"/>
          <p:nvPr/>
        </p:nvSpPr>
        <p:spPr>
          <a:xfrm>
            <a:off x="2415340" y="381000"/>
            <a:ext cx="3200400" cy="369332"/>
          </a:xfrm>
          <a:prstGeom prst="rect">
            <a:avLst/>
          </a:prstGeom>
          <a:noFill/>
        </p:spPr>
        <p:txBody>
          <a:bodyPr wrap="square" rtlCol="0">
            <a:spAutoFit/>
          </a:bodyPr>
          <a:lstStyle/>
          <a:p>
            <a:r>
              <a:rPr lang="en-US" b="1" dirty="0" err="1" smtClean="0">
                <a:solidFill>
                  <a:srgbClr val="C00000"/>
                </a:solidFill>
              </a:rPr>
              <a:t>Zdeněk</a:t>
            </a:r>
            <a:r>
              <a:rPr lang="en-US" b="1" dirty="0" smtClean="0">
                <a:solidFill>
                  <a:srgbClr val="C00000"/>
                </a:solidFill>
              </a:rPr>
              <a:t> </a:t>
            </a:r>
            <a:r>
              <a:rPr lang="en-US" b="1" dirty="0" err="1" smtClean="0">
                <a:solidFill>
                  <a:srgbClr val="C00000"/>
                </a:solidFill>
              </a:rPr>
              <a:t>Burian</a:t>
            </a:r>
            <a:r>
              <a:rPr lang="en-US" b="1" dirty="0" smtClean="0">
                <a:solidFill>
                  <a:srgbClr val="C00000"/>
                </a:solidFill>
              </a:rPr>
              <a:t> (1905-1981)</a:t>
            </a:r>
            <a:endParaRPr lang="en-US" dirty="0">
              <a:solidFill>
                <a:srgbClr val="C00000"/>
              </a:solidFill>
            </a:endParaRPr>
          </a:p>
        </p:txBody>
      </p:sp>
    </p:spTree>
    <p:extLst>
      <p:ext uri="{BB962C8B-B14F-4D97-AF65-F5344CB8AC3E}">
        <p14:creationId xmlns:p14="http://schemas.microsoft.com/office/powerpoint/2010/main" val="26941648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61" y="228600"/>
            <a:ext cx="7110077" cy="5951736"/>
          </a:xfrm>
          <a:prstGeom prst="rect">
            <a:avLst/>
          </a:prstGeom>
        </p:spPr>
      </p:pic>
      <p:sp>
        <p:nvSpPr>
          <p:cNvPr id="4" name="TextBox 3"/>
          <p:cNvSpPr txBox="1"/>
          <p:nvPr/>
        </p:nvSpPr>
        <p:spPr>
          <a:xfrm>
            <a:off x="1905000" y="6336268"/>
            <a:ext cx="5638800" cy="369332"/>
          </a:xfrm>
          <a:prstGeom prst="rect">
            <a:avLst/>
          </a:prstGeom>
          <a:solidFill>
            <a:srgbClr val="FFFF00">
              <a:alpha val="78000"/>
            </a:srgbClr>
          </a:solidFill>
        </p:spPr>
        <p:txBody>
          <a:bodyPr wrap="square" rtlCol="0">
            <a:spAutoFit/>
          </a:bodyPr>
          <a:lstStyle/>
          <a:p>
            <a:r>
              <a:rPr lang="en-US" b="1" i="1" dirty="0" smtClean="0">
                <a:solidFill>
                  <a:srgbClr val="C00000"/>
                </a:solidFill>
                <a:hlinkClick r:id="rId3"/>
              </a:rPr>
              <a:t>The Races of Europe </a:t>
            </a:r>
            <a:r>
              <a:rPr lang="en-US" b="1" dirty="0" smtClean="0">
                <a:solidFill>
                  <a:srgbClr val="C00000"/>
                </a:solidFill>
              </a:rPr>
              <a:t>(1939) by Carleton Coon</a:t>
            </a:r>
            <a:endParaRPr lang="en-US" b="1" dirty="0">
              <a:solidFill>
                <a:srgbClr val="C00000"/>
              </a:solidFill>
            </a:endParaRPr>
          </a:p>
        </p:txBody>
      </p:sp>
    </p:spTree>
    <p:extLst>
      <p:ext uri="{BB962C8B-B14F-4D97-AF65-F5344CB8AC3E}">
        <p14:creationId xmlns:p14="http://schemas.microsoft.com/office/powerpoint/2010/main" val="9083195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67400" y="157877"/>
            <a:ext cx="3124201" cy="6463308"/>
          </a:xfrm>
          <a:prstGeom prst="rect">
            <a:avLst/>
          </a:prstGeom>
          <a:noFill/>
        </p:spPr>
        <p:txBody>
          <a:bodyPr wrap="square">
            <a:spAutoFit/>
          </a:bodyPr>
          <a:lstStyle/>
          <a:p>
            <a:pPr>
              <a:defRPr/>
            </a:pPr>
            <a:r>
              <a:rPr lang="en-US" b="1" dirty="0" smtClean="0">
                <a:solidFill>
                  <a:srgbClr val="FFFF00"/>
                </a:solidFill>
              </a:rPr>
              <a:t>Post WWII:</a:t>
            </a:r>
          </a:p>
          <a:p>
            <a:pPr marL="285750" indent="-285750">
              <a:buFont typeface="Arial" panose="020B0604020202020204" pitchFamily="34" charset="0"/>
              <a:buChar char="•"/>
              <a:defRPr/>
            </a:pPr>
            <a:r>
              <a:rPr lang="en-US" b="1" dirty="0" smtClean="0">
                <a:solidFill>
                  <a:srgbClr val="FFFF00"/>
                </a:solidFill>
              </a:rPr>
              <a:t>Neanderthal “renaissance”</a:t>
            </a:r>
          </a:p>
          <a:p>
            <a:pPr marL="285750" indent="-285750">
              <a:buFont typeface="Arial" panose="020B0604020202020204" pitchFamily="34" charset="0"/>
              <a:buChar char="•"/>
              <a:defRPr/>
            </a:pPr>
            <a:r>
              <a:rPr lang="en-US" b="1" dirty="0" smtClean="0">
                <a:solidFill>
                  <a:srgbClr val="FFFF00"/>
                </a:solidFill>
              </a:rPr>
              <a:t>Neanderthals as more like us</a:t>
            </a:r>
          </a:p>
          <a:p>
            <a:pPr>
              <a:defRPr/>
            </a:pPr>
            <a:r>
              <a:rPr lang="en-US" dirty="0">
                <a:solidFill>
                  <a:srgbClr val="FFFF00"/>
                </a:solidFill>
                <a:sym typeface="Wingdings" panose="05000000000000000000" pitchFamily="2" charset="2"/>
              </a:rPr>
              <a:t>(</a:t>
            </a:r>
            <a:r>
              <a:rPr lang="en-US" dirty="0" smtClean="0">
                <a:solidFill>
                  <a:srgbClr val="FFFF00"/>
                </a:solidFill>
                <a:sym typeface="Wingdings" panose="05000000000000000000" pitchFamily="2" charset="2"/>
              </a:rPr>
              <a:t>1957-1961</a:t>
            </a:r>
            <a:r>
              <a:rPr lang="en-US" dirty="0">
                <a:solidFill>
                  <a:srgbClr val="FFFF00"/>
                </a:solidFill>
                <a:sym typeface="Wingdings" panose="05000000000000000000" pitchFamily="2" charset="2"/>
              </a:rPr>
              <a:t>) </a:t>
            </a:r>
            <a:r>
              <a:rPr lang="en-US" b="1" dirty="0" err="1" smtClean="0">
                <a:solidFill>
                  <a:srgbClr val="FFFF00"/>
                </a:solidFill>
                <a:sym typeface="Wingdings" panose="05000000000000000000" pitchFamily="2" charset="2"/>
                <a:hlinkClick r:id="rId2"/>
              </a:rPr>
              <a:t>Shanidar</a:t>
            </a:r>
            <a:endParaRPr lang="en-US" b="1" dirty="0">
              <a:solidFill>
                <a:srgbClr val="FFFF00"/>
              </a:solidFill>
            </a:endParaRPr>
          </a:p>
          <a:p>
            <a:pPr marL="285750" indent="-285750">
              <a:buFont typeface="Arial" panose="020B0604020202020204" pitchFamily="34" charset="0"/>
              <a:buChar char="•"/>
              <a:defRPr/>
            </a:pPr>
            <a:r>
              <a:rPr lang="en-US" dirty="0">
                <a:solidFill>
                  <a:srgbClr val="FFFF00"/>
                </a:solidFill>
                <a:sym typeface="Wingdings" panose="05000000000000000000" pitchFamily="2" charset="2"/>
              </a:rPr>
              <a:t>ten individuals (“flower burial</a:t>
            </a:r>
            <a:r>
              <a:rPr lang="en-US" dirty="0" smtClean="0">
                <a:solidFill>
                  <a:srgbClr val="FFFF00"/>
                </a:solidFill>
                <a:sym typeface="Wingdings" panose="05000000000000000000" pitchFamily="2" charset="2"/>
              </a:rPr>
              <a:t>”)</a:t>
            </a:r>
          </a:p>
          <a:p>
            <a:pPr marL="285750" indent="-285750">
              <a:buFont typeface="Arial" panose="020B0604020202020204" pitchFamily="34" charset="0"/>
              <a:buChar char="•"/>
              <a:defRPr/>
            </a:pPr>
            <a:r>
              <a:rPr lang="en-US" dirty="0" smtClean="0">
                <a:solidFill>
                  <a:srgbClr val="FFFF00"/>
                </a:solidFill>
                <a:sym typeface="Wingdings" panose="05000000000000000000" pitchFamily="2" charset="2"/>
              </a:rPr>
              <a:t>“there is no valid reason for the assumption that the posture of Neanderthal man…. differed significantly from that of present-day men… provided that he were bathed, shaved, and dressed in modern clothing—it is doubtful whether he would attract any more attention than some of his other denizens.” (Straus &amp; Cave, </a:t>
            </a:r>
            <a:r>
              <a:rPr lang="en-US" dirty="0" smtClean="0">
                <a:solidFill>
                  <a:srgbClr val="FFFF00"/>
                </a:solidFill>
                <a:sym typeface="Wingdings" panose="05000000000000000000" pitchFamily="2" charset="2"/>
                <a:hlinkClick r:id="rId3"/>
              </a:rPr>
              <a:t>1957</a:t>
            </a:r>
            <a:r>
              <a:rPr lang="en-US" dirty="0" smtClean="0">
                <a:solidFill>
                  <a:srgbClr val="FFFF00"/>
                </a:solidFill>
                <a:sym typeface="Wingdings" panose="05000000000000000000" pitchFamily="2" charset="2"/>
              </a:rPr>
              <a:t>)</a:t>
            </a:r>
            <a:endParaRPr lang="en-US" dirty="0">
              <a:solidFill>
                <a:srgbClr val="FFFF00"/>
              </a:solidFill>
              <a:sym typeface="Wingdings" panose="05000000000000000000" pitchFamily="2" charset="2"/>
            </a:endParaRPr>
          </a:p>
        </p:txBody>
      </p:sp>
      <p:sp>
        <p:nvSpPr>
          <p:cNvPr id="4" name="AutoShape 2" descr="http://www.yorku.ca/kdenning/images/evolution%20images/402neans.jpg"/>
          <p:cNvSpPr>
            <a:spLocks noChangeAspect="1" noChangeArrowheads="1"/>
          </p:cNvSpPr>
          <p:nvPr/>
        </p:nvSpPr>
        <p:spPr bwMode="auto">
          <a:xfrm>
            <a:off x="155575" y="-1538288"/>
            <a:ext cx="2476500" cy="3209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508572" y="185678"/>
            <a:ext cx="4825428" cy="2862322"/>
          </a:xfrm>
          <a:prstGeom prst="rect">
            <a:avLst/>
          </a:prstGeom>
          <a:solidFill>
            <a:srgbClr val="FFFF00">
              <a:alpha val="78000"/>
            </a:srgbClr>
          </a:solidFill>
        </p:spPr>
        <p:txBody>
          <a:bodyPr wrap="square" rtlCol="0">
            <a:spAutoFit/>
          </a:bodyPr>
          <a:lstStyle/>
          <a:p>
            <a:r>
              <a:rPr lang="en-US" b="1" dirty="0" smtClean="0">
                <a:solidFill>
                  <a:srgbClr val="C00000"/>
                </a:solidFill>
              </a:rPr>
              <a:t>The evidence has undergone a complete change while the argument has remained substantially the same… The aim was to prove that these non-modern hominids could not be the forerunners of truly modern men.</a:t>
            </a:r>
            <a:endParaRPr lang="en-US" b="1" dirty="0">
              <a:solidFill>
                <a:srgbClr val="C00000"/>
              </a:solidFill>
            </a:endParaRPr>
          </a:p>
          <a:p>
            <a:pPr algn="r"/>
            <a:r>
              <a:rPr lang="en-US" dirty="0" smtClean="0">
                <a:solidFill>
                  <a:srgbClr val="C00000"/>
                </a:solidFill>
              </a:rPr>
              <a:t>C. Loring Brace (1964)</a:t>
            </a:r>
          </a:p>
          <a:p>
            <a:pPr algn="r"/>
            <a:endParaRPr lang="en-US" dirty="0">
              <a:solidFill>
                <a:srgbClr val="C00000"/>
              </a:solidFill>
            </a:endParaRPr>
          </a:p>
          <a:p>
            <a:r>
              <a:rPr lang="en-US" b="1" dirty="0" smtClean="0">
                <a:solidFill>
                  <a:srgbClr val="C00000"/>
                </a:solidFill>
              </a:rPr>
              <a:t>Emphasis on evidence of Neanderthal culture &amp; behavior</a:t>
            </a:r>
            <a:endParaRPr lang="en-US" b="1" dirty="0">
              <a:solidFill>
                <a:srgbClr val="C00000"/>
              </a:solidFill>
            </a:endParaRPr>
          </a:p>
        </p:txBody>
      </p:sp>
      <p:sp>
        <p:nvSpPr>
          <p:cNvPr id="7" name="TextBox 6"/>
          <p:cNvSpPr txBox="1"/>
          <p:nvPr/>
        </p:nvSpPr>
        <p:spPr>
          <a:xfrm>
            <a:off x="508572" y="3157478"/>
            <a:ext cx="4825428" cy="3416320"/>
          </a:xfrm>
          <a:prstGeom prst="rect">
            <a:avLst/>
          </a:prstGeom>
          <a:solidFill>
            <a:srgbClr val="FFFF00">
              <a:alpha val="78000"/>
            </a:srgbClr>
          </a:solidFill>
        </p:spPr>
        <p:txBody>
          <a:bodyPr wrap="square" rtlCol="0">
            <a:spAutoFit/>
          </a:bodyPr>
          <a:lstStyle/>
          <a:p>
            <a:r>
              <a:rPr lang="en-US" b="1" dirty="0">
                <a:solidFill>
                  <a:srgbClr val="C00000"/>
                </a:solidFill>
              </a:rPr>
              <a:t>Someone in the last Ice </a:t>
            </a:r>
            <a:r>
              <a:rPr lang="en-US" b="1" dirty="0" smtClean="0">
                <a:solidFill>
                  <a:srgbClr val="C00000"/>
                </a:solidFill>
              </a:rPr>
              <a:t>Age must </a:t>
            </a:r>
            <a:r>
              <a:rPr lang="en-US" b="1" dirty="0">
                <a:solidFill>
                  <a:srgbClr val="C00000"/>
                </a:solidFill>
              </a:rPr>
              <a:t>have ranged the mountainside in the mournful task of collecting flowers for the </a:t>
            </a:r>
            <a:r>
              <a:rPr lang="en-US" b="1" dirty="0" smtClean="0">
                <a:solidFill>
                  <a:srgbClr val="C00000"/>
                </a:solidFill>
              </a:rPr>
              <a:t>dead… It </a:t>
            </a:r>
            <a:r>
              <a:rPr lang="en-US" b="1" dirty="0">
                <a:solidFill>
                  <a:srgbClr val="C00000"/>
                </a:solidFill>
              </a:rPr>
              <a:t>seems logical to us today that pretty things like flowers should be placed with the cherished dead, but to find flowers in a Neanderthal burial that took place about 60,000 years ago is another matter.</a:t>
            </a:r>
            <a:br>
              <a:rPr lang="en-US" b="1" dirty="0">
                <a:solidFill>
                  <a:srgbClr val="C00000"/>
                </a:solidFill>
              </a:rPr>
            </a:br>
            <a:endParaRPr lang="en-US" dirty="0" smtClean="0"/>
          </a:p>
          <a:p>
            <a:pPr algn="r"/>
            <a:r>
              <a:rPr lang="en-US" dirty="0" smtClean="0">
                <a:solidFill>
                  <a:srgbClr val="C00000"/>
                </a:solidFill>
              </a:rPr>
              <a:t>Ralph </a:t>
            </a:r>
            <a:r>
              <a:rPr lang="en-US" dirty="0" err="1" smtClean="0">
                <a:solidFill>
                  <a:srgbClr val="C00000"/>
                </a:solidFill>
              </a:rPr>
              <a:t>Solecki</a:t>
            </a:r>
            <a:r>
              <a:rPr lang="en-US" dirty="0" smtClean="0">
                <a:solidFill>
                  <a:srgbClr val="C00000"/>
                </a:solidFill>
              </a:rPr>
              <a:t> (1971)</a:t>
            </a:r>
          </a:p>
          <a:p>
            <a:endParaRPr lang="en-US" b="1" dirty="0" smtClean="0">
              <a:solidFill>
                <a:srgbClr val="C00000"/>
              </a:solidFill>
            </a:endParaRPr>
          </a:p>
          <a:p>
            <a:r>
              <a:rPr lang="en-US" b="1" dirty="0" smtClean="0">
                <a:solidFill>
                  <a:srgbClr val="C00000"/>
                </a:solidFill>
              </a:rPr>
              <a:t>Neanderthals were just like us</a:t>
            </a:r>
            <a:endParaRPr lang="en-US" b="1" dirty="0">
              <a:solidFill>
                <a:srgbClr val="C00000"/>
              </a:solidFill>
            </a:endParaRPr>
          </a:p>
        </p:txBody>
      </p:sp>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653" y="66675"/>
            <a:ext cx="3953427" cy="4020111"/>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8403" y="3334601"/>
            <a:ext cx="2419688" cy="3286584"/>
          </a:xfrm>
          <a:prstGeom prst="rect">
            <a:avLst/>
          </a:prstGeom>
        </p:spPr>
      </p:pic>
    </p:spTree>
    <p:extLst>
      <p:ext uri="{BB962C8B-B14F-4D97-AF65-F5344CB8AC3E}">
        <p14:creationId xmlns:p14="http://schemas.microsoft.com/office/powerpoint/2010/main" val="21857677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TRAVEL\Spain 2014\Burgos\Museum of Human Evolution\P10302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E:\TRAVEL\Spain 2015\Burgos\P10601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304800"/>
            <a:ext cx="7696200" cy="1292662"/>
          </a:xfrm>
          <a:prstGeom prst="rect">
            <a:avLst/>
          </a:prstGeom>
          <a:solidFill>
            <a:srgbClr val="FFFF00">
              <a:alpha val="92941"/>
            </a:srgbClr>
          </a:solidFill>
        </p:spPr>
        <p:txBody>
          <a:bodyPr wrap="square" rtlCol="0">
            <a:spAutoFit/>
          </a:bodyPr>
          <a:lstStyle/>
          <a:p>
            <a:pPr algn="ctr"/>
            <a:r>
              <a:rPr lang="en-US" sz="2400" b="1" dirty="0" smtClean="0">
                <a:solidFill>
                  <a:srgbClr val="C00000"/>
                </a:solidFill>
              </a:rPr>
              <a:t>Who are you calling a Neanderthal</a:t>
            </a:r>
            <a:r>
              <a:rPr lang="en-US" sz="2400" b="1" dirty="0">
                <a:solidFill>
                  <a:srgbClr val="C00000"/>
                </a:solidFill>
              </a:rPr>
              <a:t>? </a:t>
            </a:r>
            <a:endParaRPr lang="en-US" sz="2400" b="1" dirty="0" smtClean="0">
              <a:solidFill>
                <a:srgbClr val="C00000"/>
              </a:solidFill>
            </a:endParaRPr>
          </a:p>
          <a:p>
            <a:pPr algn="ctr"/>
            <a:r>
              <a:rPr lang="en-US" b="1" dirty="0" smtClean="0">
                <a:solidFill>
                  <a:srgbClr val="C00000"/>
                </a:solidFill>
              </a:rPr>
              <a:t>The changing face of </a:t>
            </a:r>
            <a:r>
              <a:rPr lang="en-US" b="1" i="1" dirty="0" smtClean="0">
                <a:solidFill>
                  <a:srgbClr val="C00000"/>
                </a:solidFill>
              </a:rPr>
              <a:t>Homo sapiens </a:t>
            </a:r>
            <a:r>
              <a:rPr lang="en-US" b="1" i="1" dirty="0" err="1" smtClean="0">
                <a:solidFill>
                  <a:srgbClr val="C00000"/>
                </a:solidFill>
              </a:rPr>
              <a:t>neanderthalensis</a:t>
            </a:r>
            <a:r>
              <a:rPr lang="en-US" b="1" i="1" dirty="0" smtClean="0">
                <a:solidFill>
                  <a:srgbClr val="C00000"/>
                </a:solidFill>
              </a:rPr>
              <a:t> </a:t>
            </a:r>
          </a:p>
          <a:p>
            <a:pPr algn="ctr"/>
            <a:r>
              <a:rPr lang="en-US" b="1" dirty="0" smtClean="0">
                <a:solidFill>
                  <a:srgbClr val="C00000"/>
                </a:solidFill>
              </a:rPr>
              <a:t>Dr. Robinson Yost</a:t>
            </a:r>
          </a:p>
          <a:p>
            <a:pPr algn="ctr"/>
            <a:r>
              <a:rPr lang="en-US" b="1" dirty="0" smtClean="0">
                <a:solidFill>
                  <a:srgbClr val="C00000"/>
                </a:solidFill>
              </a:rPr>
              <a:t>October </a:t>
            </a:r>
            <a:r>
              <a:rPr lang="en-US" b="1" dirty="0">
                <a:solidFill>
                  <a:srgbClr val="C00000"/>
                </a:solidFill>
              </a:rPr>
              <a:t>2</a:t>
            </a:r>
            <a:r>
              <a:rPr lang="en-US" b="1" dirty="0" smtClean="0">
                <a:solidFill>
                  <a:srgbClr val="C00000"/>
                </a:solidFill>
              </a:rPr>
              <a:t>2, 2015</a:t>
            </a:r>
            <a:endParaRPr lang="en-US" b="1" dirty="0">
              <a:solidFill>
                <a:srgbClr val="C00000"/>
              </a:solidFill>
            </a:endParaRPr>
          </a:p>
        </p:txBody>
      </p:sp>
      <p:sp>
        <p:nvSpPr>
          <p:cNvPr id="5" name="TextBox 4"/>
          <p:cNvSpPr txBox="1"/>
          <p:nvPr/>
        </p:nvSpPr>
        <p:spPr>
          <a:xfrm>
            <a:off x="685800" y="2743200"/>
            <a:ext cx="7696200" cy="3170099"/>
          </a:xfrm>
          <a:prstGeom prst="rect">
            <a:avLst/>
          </a:prstGeom>
          <a:solidFill>
            <a:srgbClr val="FFFF00">
              <a:alpha val="76000"/>
            </a:srgbClr>
          </a:solidFill>
        </p:spPr>
        <p:txBody>
          <a:bodyPr wrap="square" rtlCol="0">
            <a:spAutoFit/>
          </a:bodyPr>
          <a:lstStyle/>
          <a:p>
            <a:pPr algn="ctr"/>
            <a:r>
              <a:rPr lang="en-US" sz="2000" b="1" dirty="0" smtClean="0">
                <a:solidFill>
                  <a:srgbClr val="C00000"/>
                </a:solidFill>
              </a:rPr>
              <a:t>“Are they human?  </a:t>
            </a:r>
          </a:p>
          <a:p>
            <a:pPr algn="ctr"/>
            <a:r>
              <a:rPr lang="en-US" sz="2000" b="1" dirty="0" smtClean="0">
                <a:solidFill>
                  <a:srgbClr val="C00000"/>
                </a:solidFill>
              </a:rPr>
              <a:t>Some have portrayed them as respectable citizens, </a:t>
            </a:r>
          </a:p>
          <a:p>
            <a:pPr algn="ctr"/>
            <a:r>
              <a:rPr lang="en-US" sz="2000" b="1" dirty="0" smtClean="0">
                <a:solidFill>
                  <a:srgbClr val="C00000"/>
                </a:solidFill>
              </a:rPr>
              <a:t>hardly distinguishable from the chap next to you on the bus or subway.  </a:t>
            </a:r>
          </a:p>
          <a:p>
            <a:pPr algn="ctr"/>
            <a:r>
              <a:rPr lang="en-US" sz="2000" b="1" dirty="0" smtClean="0">
                <a:solidFill>
                  <a:srgbClr val="C00000"/>
                </a:solidFill>
              </a:rPr>
              <a:t>Others paint them as hairy hunched monsters, </a:t>
            </a:r>
          </a:p>
          <a:p>
            <a:pPr algn="ctr"/>
            <a:r>
              <a:rPr lang="en-US" sz="2000" b="1" dirty="0" smtClean="0">
                <a:solidFill>
                  <a:srgbClr val="C00000"/>
                </a:solidFill>
              </a:rPr>
              <a:t>stupid and criminal… </a:t>
            </a:r>
          </a:p>
          <a:p>
            <a:pPr algn="ctr"/>
            <a:r>
              <a:rPr lang="en-US" sz="2000" b="1" dirty="0" smtClean="0">
                <a:solidFill>
                  <a:srgbClr val="C00000"/>
                </a:solidFill>
              </a:rPr>
              <a:t>Some have seen them as obvious ancestors, </a:t>
            </a:r>
          </a:p>
          <a:p>
            <a:pPr algn="ctr"/>
            <a:r>
              <a:rPr lang="en-US" sz="2000" b="1" dirty="0" smtClean="0">
                <a:solidFill>
                  <a:srgbClr val="C00000"/>
                </a:solidFill>
              </a:rPr>
              <a:t>because they are so similar.  </a:t>
            </a:r>
          </a:p>
          <a:p>
            <a:pPr algn="ctr"/>
            <a:r>
              <a:rPr lang="en-US" sz="2000" b="1" dirty="0" smtClean="0">
                <a:solidFill>
                  <a:srgbClr val="C00000"/>
                </a:solidFill>
              </a:rPr>
              <a:t>Some have seen them as too different and stupid </a:t>
            </a:r>
          </a:p>
          <a:p>
            <a:pPr algn="ctr"/>
            <a:r>
              <a:rPr lang="en-US" sz="2000" b="1" dirty="0" smtClean="0">
                <a:solidFill>
                  <a:srgbClr val="C00000"/>
                </a:solidFill>
              </a:rPr>
              <a:t>to be other than extinct.”</a:t>
            </a:r>
            <a:endParaRPr lang="en-US" sz="2000" b="1" dirty="0">
              <a:solidFill>
                <a:srgbClr val="C00000"/>
              </a:solidFill>
            </a:endParaRPr>
          </a:p>
        </p:txBody>
      </p:sp>
    </p:spTree>
    <p:extLst>
      <p:ext uri="{BB962C8B-B14F-4D97-AF65-F5344CB8AC3E}">
        <p14:creationId xmlns:p14="http://schemas.microsoft.com/office/powerpoint/2010/main" val="169585199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fade">
                                      <p:cBhvr>
                                        <p:cTn id="17" dur="500"/>
                                        <p:tgtEl>
                                          <p:spTgt spid="5">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500"/>
                                        <p:tgtEl>
                                          <p:spTgt spid="5">
                                            <p:txEl>
                                              <p:pRg st="3" end="3"/>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500"/>
                                        <p:tgtEl>
                                          <p:spTgt spid="5">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fade">
                                      <p:cBhvr>
                                        <p:cTn id="38" dur="500"/>
                                        <p:tgtEl>
                                          <p:spTgt spid="5">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fade">
                                      <p:cBhvr>
                                        <p:cTn id="41" dur="500"/>
                                        <p:tgtEl>
                                          <p:spTgt spid="5">
                                            <p:txEl>
                                              <p:pRg st="7" end="7"/>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txEl>
                                              <p:pRg st="8" end="8"/>
                                            </p:txEl>
                                          </p:spTgt>
                                        </p:tgtEl>
                                        <p:attrNameLst>
                                          <p:attrName>style.visibility</p:attrName>
                                        </p:attrNameLst>
                                      </p:cBhvr>
                                      <p:to>
                                        <p:strVal val="visible"/>
                                      </p:to>
                                    </p:set>
                                    <p:animEffect transition="in" filter="fade">
                                      <p:cBhvr>
                                        <p:cTn id="44"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allAtOnce"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8600"/>
            <a:ext cx="5638800" cy="6222125"/>
          </a:xfrm>
          <a:prstGeom prst="rect">
            <a:avLst/>
          </a:prstGeom>
        </p:spPr>
      </p:pic>
      <p:sp>
        <p:nvSpPr>
          <p:cNvPr id="3" name="TextBox 2"/>
          <p:cNvSpPr txBox="1"/>
          <p:nvPr/>
        </p:nvSpPr>
        <p:spPr>
          <a:xfrm>
            <a:off x="5867400" y="81677"/>
            <a:ext cx="3124201" cy="2585323"/>
          </a:xfrm>
          <a:prstGeom prst="rect">
            <a:avLst/>
          </a:prstGeom>
          <a:noFill/>
        </p:spPr>
        <p:txBody>
          <a:bodyPr wrap="square">
            <a:spAutoFit/>
          </a:bodyPr>
          <a:lstStyle/>
          <a:p>
            <a:pPr>
              <a:defRPr/>
            </a:pPr>
            <a:r>
              <a:rPr lang="en-US" b="1" dirty="0" smtClean="0">
                <a:solidFill>
                  <a:srgbClr val="FFFF00"/>
                </a:solidFill>
              </a:rPr>
              <a:t>Recent Developments:</a:t>
            </a:r>
          </a:p>
          <a:p>
            <a:pPr marL="285750" indent="-285750">
              <a:buFont typeface="Arial" panose="020B0604020202020204" pitchFamily="34" charset="0"/>
              <a:buChar char="•"/>
              <a:defRPr/>
            </a:pPr>
            <a:r>
              <a:rPr lang="en-US" b="1" dirty="0" smtClean="0">
                <a:solidFill>
                  <a:srgbClr val="FFFF00"/>
                </a:solidFill>
              </a:rPr>
              <a:t>technology?</a:t>
            </a:r>
          </a:p>
          <a:p>
            <a:pPr marL="742950" lvl="1" indent="-285750">
              <a:buFont typeface="Arial" panose="020B0604020202020204" pitchFamily="34" charset="0"/>
              <a:buChar char="•"/>
              <a:defRPr/>
            </a:pPr>
            <a:r>
              <a:rPr lang="en-US" dirty="0">
                <a:solidFill>
                  <a:srgbClr val="FFFF00"/>
                </a:solidFill>
              </a:rPr>
              <a:t>s</a:t>
            </a:r>
            <a:r>
              <a:rPr lang="en-US" dirty="0" smtClean="0">
                <a:solidFill>
                  <a:srgbClr val="FFFF00"/>
                </a:solidFill>
              </a:rPr>
              <a:t>tone tools (</a:t>
            </a:r>
            <a:r>
              <a:rPr lang="en-US" dirty="0" err="1" smtClean="0">
                <a:solidFill>
                  <a:srgbClr val="FFFF00"/>
                </a:solidFill>
              </a:rPr>
              <a:t>Levallois</a:t>
            </a:r>
            <a:r>
              <a:rPr lang="en-US" dirty="0" smtClean="0">
                <a:solidFill>
                  <a:srgbClr val="FFFF00"/>
                </a:solidFill>
              </a:rPr>
              <a:t>)</a:t>
            </a:r>
          </a:p>
          <a:p>
            <a:pPr marL="742950" lvl="1" indent="-285750">
              <a:buFont typeface="Arial" panose="020B0604020202020204" pitchFamily="34" charset="0"/>
              <a:buChar char="•"/>
              <a:defRPr/>
            </a:pPr>
            <a:r>
              <a:rPr lang="en-US" dirty="0">
                <a:solidFill>
                  <a:srgbClr val="FFFF00"/>
                </a:solidFill>
              </a:rPr>
              <a:t>g</a:t>
            </a:r>
            <a:r>
              <a:rPr lang="en-US" dirty="0" smtClean="0">
                <a:solidFill>
                  <a:srgbClr val="FFFF00"/>
                </a:solidFill>
              </a:rPr>
              <a:t>lue-pitch (birch bark)</a:t>
            </a:r>
          </a:p>
          <a:p>
            <a:pPr marL="285750" indent="-285750">
              <a:buFont typeface="Arial" panose="020B0604020202020204" pitchFamily="34" charset="0"/>
              <a:buChar char="•"/>
              <a:defRPr/>
            </a:pPr>
            <a:r>
              <a:rPr lang="en-US" b="1" dirty="0" smtClean="0">
                <a:solidFill>
                  <a:srgbClr val="FFFF00"/>
                </a:solidFill>
              </a:rPr>
              <a:t>interbreeding</a:t>
            </a:r>
            <a:r>
              <a:rPr lang="en-US" b="1" dirty="0" smtClean="0">
                <a:solidFill>
                  <a:srgbClr val="FFFF00"/>
                </a:solidFill>
              </a:rPr>
              <a:t>? [</a:t>
            </a:r>
            <a:r>
              <a:rPr lang="en-US" b="1" dirty="0" smtClean="0">
                <a:solidFill>
                  <a:srgbClr val="FFFF00"/>
                </a:solidFill>
                <a:hlinkClick r:id="rId3"/>
              </a:rPr>
              <a:t>18 min</a:t>
            </a:r>
            <a:r>
              <a:rPr lang="en-US" b="1" dirty="0" smtClean="0">
                <a:solidFill>
                  <a:srgbClr val="FFFF00"/>
                </a:solidFill>
              </a:rPr>
              <a:t>]</a:t>
            </a:r>
            <a:endParaRPr lang="en-US" b="1" dirty="0" smtClean="0">
              <a:solidFill>
                <a:srgbClr val="FFFF00"/>
              </a:solidFill>
            </a:endParaRPr>
          </a:p>
          <a:p>
            <a:pPr marL="742950" lvl="1" indent="-285750">
              <a:buFont typeface="Arial" panose="020B0604020202020204" pitchFamily="34" charset="0"/>
              <a:buChar char="•"/>
              <a:defRPr/>
            </a:pPr>
            <a:r>
              <a:rPr lang="en-US" dirty="0">
                <a:solidFill>
                  <a:srgbClr val="FFFF00"/>
                </a:solidFill>
              </a:rPr>
              <a:t>n</a:t>
            </a:r>
            <a:r>
              <a:rPr lang="en-US" dirty="0" smtClean="0">
                <a:solidFill>
                  <a:srgbClr val="FFFF00"/>
                </a:solidFill>
              </a:rPr>
              <a:t>on-African humans (1-4% DNA)</a:t>
            </a:r>
          </a:p>
        </p:txBody>
      </p:sp>
      <p:sp>
        <p:nvSpPr>
          <p:cNvPr id="4" name="TextBox 3"/>
          <p:cNvSpPr txBox="1"/>
          <p:nvPr/>
        </p:nvSpPr>
        <p:spPr>
          <a:xfrm>
            <a:off x="5867400" y="2610683"/>
            <a:ext cx="3276600" cy="4247317"/>
          </a:xfrm>
          <a:prstGeom prst="rect">
            <a:avLst/>
          </a:prstGeom>
          <a:noFill/>
        </p:spPr>
        <p:txBody>
          <a:bodyPr wrap="square">
            <a:spAutoFit/>
          </a:bodyPr>
          <a:lstStyle/>
          <a:p>
            <a:pPr>
              <a:defRPr/>
            </a:pPr>
            <a:r>
              <a:rPr lang="en-US" b="1" dirty="0" smtClean="0">
                <a:solidFill>
                  <a:srgbClr val="FFFF00"/>
                </a:solidFill>
              </a:rPr>
              <a:t>Debates:</a:t>
            </a:r>
          </a:p>
          <a:p>
            <a:pPr>
              <a:defRPr/>
            </a:pPr>
            <a:r>
              <a:rPr lang="en-US" b="1" dirty="0" smtClean="0">
                <a:solidFill>
                  <a:srgbClr val="FFFF00"/>
                </a:solidFill>
              </a:rPr>
              <a:t>Art &amp; Ritual</a:t>
            </a:r>
          </a:p>
          <a:p>
            <a:pPr marL="285750" indent="-285750">
              <a:buFont typeface="Arial" panose="020B0604020202020204" pitchFamily="34" charset="0"/>
              <a:buChar char="•"/>
              <a:defRPr/>
            </a:pPr>
            <a:r>
              <a:rPr lang="en-US" dirty="0" smtClean="0">
                <a:solidFill>
                  <a:srgbClr val="FFFF00"/>
                </a:solidFill>
              </a:rPr>
              <a:t>manganese dioxide crayons? (France)</a:t>
            </a:r>
          </a:p>
          <a:p>
            <a:pPr marL="285750" indent="-285750">
              <a:buFont typeface="Arial" panose="020B0604020202020204" pitchFamily="34" charset="0"/>
              <a:buChar char="•"/>
              <a:defRPr/>
            </a:pPr>
            <a:r>
              <a:rPr lang="en-US" dirty="0">
                <a:solidFill>
                  <a:srgbClr val="FFFF00"/>
                </a:solidFill>
              </a:rPr>
              <a:t>c</a:t>
            </a:r>
            <a:r>
              <a:rPr lang="en-US" dirty="0" smtClean="0">
                <a:solidFill>
                  <a:srgbClr val="FFFF00"/>
                </a:solidFill>
              </a:rPr>
              <a:t>ut marks on crow &amp; raptor bones? (Gibraltar)</a:t>
            </a:r>
          </a:p>
          <a:p>
            <a:pPr marL="285750" indent="-285750">
              <a:buFont typeface="Arial" panose="020B0604020202020204" pitchFamily="34" charset="0"/>
              <a:buChar char="•"/>
              <a:defRPr/>
            </a:pPr>
            <a:r>
              <a:rPr lang="en-US" dirty="0">
                <a:solidFill>
                  <a:srgbClr val="FFFF00"/>
                </a:solidFill>
              </a:rPr>
              <a:t>s</a:t>
            </a:r>
            <a:r>
              <a:rPr lang="en-US" dirty="0" smtClean="0">
                <a:solidFill>
                  <a:srgbClr val="FFFF00"/>
                </a:solidFill>
              </a:rPr>
              <a:t>eashells with hematite traces (Spain)</a:t>
            </a:r>
          </a:p>
          <a:p>
            <a:pPr marL="285750" indent="-285750">
              <a:buFont typeface="Arial" panose="020B0604020202020204" pitchFamily="34" charset="0"/>
              <a:buChar char="•"/>
              <a:defRPr/>
            </a:pPr>
            <a:r>
              <a:rPr lang="en-US" dirty="0">
                <a:solidFill>
                  <a:srgbClr val="FFFF00"/>
                </a:solidFill>
              </a:rPr>
              <a:t>i</a:t>
            </a:r>
            <a:r>
              <a:rPr lang="en-US" dirty="0" smtClean="0">
                <a:solidFill>
                  <a:srgbClr val="FFFF00"/>
                </a:solidFill>
              </a:rPr>
              <a:t>ntentional burial with grave goods? (Spain)</a:t>
            </a:r>
          </a:p>
          <a:p>
            <a:pPr>
              <a:defRPr/>
            </a:pPr>
            <a:r>
              <a:rPr lang="en-US" b="1" dirty="0" smtClean="0">
                <a:solidFill>
                  <a:srgbClr val="FFFF00"/>
                </a:solidFill>
              </a:rPr>
              <a:t>Language/Speech</a:t>
            </a:r>
          </a:p>
          <a:p>
            <a:pPr marL="285750" indent="-285750">
              <a:buFont typeface="Arial" panose="020B0604020202020204" pitchFamily="34" charset="0"/>
              <a:buChar char="•"/>
              <a:defRPr/>
            </a:pPr>
            <a:r>
              <a:rPr lang="en-US" b="1" dirty="0" smtClean="0">
                <a:solidFill>
                  <a:srgbClr val="FFFF00"/>
                </a:solidFill>
                <a:hlinkClick r:id="rId4"/>
              </a:rPr>
              <a:t>FOXP2 gene</a:t>
            </a:r>
            <a:endParaRPr lang="en-US" b="1" dirty="0" smtClean="0">
              <a:solidFill>
                <a:srgbClr val="FFFF00"/>
              </a:solidFill>
            </a:endParaRPr>
          </a:p>
          <a:p>
            <a:pPr>
              <a:defRPr/>
            </a:pPr>
            <a:r>
              <a:rPr lang="en-US" b="1" dirty="0" smtClean="0">
                <a:solidFill>
                  <a:srgbClr val="FFFF00"/>
                </a:solidFill>
              </a:rPr>
              <a:t>Extinction</a:t>
            </a:r>
          </a:p>
          <a:p>
            <a:pPr marL="285750" indent="-285750">
              <a:buFont typeface="Arial" panose="020B0604020202020204" pitchFamily="34" charset="0"/>
              <a:buChar char="•"/>
              <a:defRPr/>
            </a:pPr>
            <a:r>
              <a:rPr lang="en-US" dirty="0">
                <a:solidFill>
                  <a:srgbClr val="FFFF00"/>
                </a:solidFill>
              </a:rPr>
              <a:t>m</a:t>
            </a:r>
            <a:r>
              <a:rPr lang="en-US" dirty="0" smtClean="0">
                <a:solidFill>
                  <a:srgbClr val="FFFF00"/>
                </a:solidFill>
              </a:rPr>
              <a:t>ain causes? sudden or gradual</a:t>
            </a:r>
            <a:r>
              <a:rPr lang="en-US" dirty="0" smtClean="0">
                <a:solidFill>
                  <a:srgbClr val="FFFF00"/>
                </a:solidFill>
              </a:rPr>
              <a:t>? [</a:t>
            </a:r>
            <a:r>
              <a:rPr lang="en-US" dirty="0" smtClean="0">
                <a:solidFill>
                  <a:srgbClr val="FFFF00"/>
                </a:solidFill>
                <a:hlinkClick r:id="rId3"/>
              </a:rPr>
              <a:t>41:30</a:t>
            </a:r>
            <a:r>
              <a:rPr lang="en-US" dirty="0" smtClean="0">
                <a:solidFill>
                  <a:srgbClr val="FFFF00"/>
                </a:solidFill>
              </a:rPr>
              <a:t>]</a:t>
            </a:r>
            <a:endParaRPr lang="en-US" dirty="0" smtClean="0">
              <a:solidFill>
                <a:srgbClr val="FFFF00"/>
              </a:solidFill>
            </a:endParaRPr>
          </a:p>
        </p:txBody>
      </p:sp>
    </p:spTree>
    <p:extLst>
      <p:ext uri="{BB962C8B-B14F-4D97-AF65-F5344CB8AC3E}">
        <p14:creationId xmlns:p14="http://schemas.microsoft.com/office/powerpoint/2010/main" val="22545622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fade">
                                      <p:cBhvr>
                                        <p:cTn id="36" dur="500"/>
                                        <p:tgtEl>
                                          <p:spTgt spid="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Effect transition="in" filter="fade">
                                      <p:cBhvr>
                                        <p:cTn id="41" dur="500"/>
                                        <p:tgtEl>
                                          <p:spTgt spid="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fade">
                                      <p:cBhvr>
                                        <p:cTn id="46" dur="500"/>
                                        <p:tgtEl>
                                          <p:spTgt spid="4">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Effect transition="in" filter="fade">
                                      <p:cBhvr>
                                        <p:cTn id="51" dur="500"/>
                                        <p:tgtEl>
                                          <p:spTgt spid="4">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fade">
                                      <p:cBhvr>
                                        <p:cTn id="56" dur="500"/>
                                        <p:tgtEl>
                                          <p:spTgt spid="4">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
                                            <p:txEl>
                                              <p:pRg st="5" end="5"/>
                                            </p:txEl>
                                          </p:spTgt>
                                        </p:tgtEl>
                                        <p:attrNameLst>
                                          <p:attrName>style.visibility</p:attrName>
                                        </p:attrNameLst>
                                      </p:cBhvr>
                                      <p:to>
                                        <p:strVal val="visible"/>
                                      </p:to>
                                    </p:set>
                                    <p:animEffect transition="in" filter="fade">
                                      <p:cBhvr>
                                        <p:cTn id="61" dur="500"/>
                                        <p:tgtEl>
                                          <p:spTgt spid="4">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
                                            <p:txEl>
                                              <p:pRg st="6" end="6"/>
                                            </p:txEl>
                                          </p:spTgt>
                                        </p:tgtEl>
                                        <p:attrNameLst>
                                          <p:attrName>style.visibility</p:attrName>
                                        </p:attrNameLst>
                                      </p:cBhvr>
                                      <p:to>
                                        <p:strVal val="visible"/>
                                      </p:to>
                                    </p:set>
                                    <p:animEffect transition="in" filter="fade">
                                      <p:cBhvr>
                                        <p:cTn id="66" dur="500"/>
                                        <p:tgtEl>
                                          <p:spTgt spid="4">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
                                            <p:txEl>
                                              <p:pRg st="7" end="7"/>
                                            </p:txEl>
                                          </p:spTgt>
                                        </p:tgtEl>
                                        <p:attrNameLst>
                                          <p:attrName>style.visibility</p:attrName>
                                        </p:attrNameLst>
                                      </p:cBhvr>
                                      <p:to>
                                        <p:strVal val="visible"/>
                                      </p:to>
                                    </p:set>
                                    <p:animEffect transition="in" filter="fade">
                                      <p:cBhvr>
                                        <p:cTn id="71" dur="500"/>
                                        <p:tgtEl>
                                          <p:spTgt spid="4">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
                                            <p:txEl>
                                              <p:pRg st="8" end="8"/>
                                            </p:txEl>
                                          </p:spTgt>
                                        </p:tgtEl>
                                        <p:attrNameLst>
                                          <p:attrName>style.visibility</p:attrName>
                                        </p:attrNameLst>
                                      </p:cBhvr>
                                      <p:to>
                                        <p:strVal val="visible"/>
                                      </p:to>
                                    </p:set>
                                    <p:animEffect transition="in" filter="fade">
                                      <p:cBhvr>
                                        <p:cTn id="76" dur="500"/>
                                        <p:tgtEl>
                                          <p:spTgt spid="4">
                                            <p:txEl>
                                              <p:pRg st="8" end="8"/>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
                                            <p:txEl>
                                              <p:pRg st="9" end="9"/>
                                            </p:txEl>
                                          </p:spTgt>
                                        </p:tgtEl>
                                        <p:attrNameLst>
                                          <p:attrName>style.visibility</p:attrName>
                                        </p:attrNameLst>
                                      </p:cBhvr>
                                      <p:to>
                                        <p:strVal val="visible"/>
                                      </p:to>
                                    </p:set>
                                    <p:animEffect transition="in" filter="fade">
                                      <p:cBhvr>
                                        <p:cTn id="81"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62"/>
            <a:ext cx="9144000" cy="2878838"/>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196" y="2582743"/>
            <a:ext cx="3281404" cy="4046657"/>
          </a:xfrm>
          <a:prstGeom prst="rect">
            <a:avLst/>
          </a:prstGeom>
          <a:ln>
            <a:noFill/>
          </a:ln>
          <a:effectLst>
            <a:softEdge rad="112500"/>
          </a:effectLst>
        </p:spPr>
      </p:pic>
      <p:pic>
        <p:nvPicPr>
          <p:cNvPr id="3" name="Picture 2" descr="Screen Clippin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2245" y="2582744"/>
            <a:ext cx="4106817" cy="4039354"/>
          </a:xfrm>
          <a:prstGeom prst="rect">
            <a:avLst/>
          </a:prstGeom>
          <a:ln>
            <a:noFill/>
          </a:ln>
          <a:effectLst>
            <a:softEdge rad="112500"/>
          </a:effectLst>
        </p:spPr>
      </p:pic>
    </p:spTree>
    <p:extLst>
      <p:ext uri="{BB962C8B-B14F-4D97-AF65-F5344CB8AC3E}">
        <p14:creationId xmlns:p14="http://schemas.microsoft.com/office/powerpoint/2010/main" val="225497023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 y="152400"/>
            <a:ext cx="6335010" cy="2686425"/>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838825"/>
            <a:ext cx="6096851" cy="2772162"/>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7622" y="0"/>
            <a:ext cx="6106378" cy="3000794"/>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1409" y="1905000"/>
            <a:ext cx="7992591" cy="1838582"/>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51" y="-9867"/>
            <a:ext cx="5915851" cy="2448267"/>
          </a:xfrm>
          <a:prstGeom prst="rect">
            <a:avLst/>
          </a:prstGeom>
        </p:spPr>
      </p:pic>
      <p:pic>
        <p:nvPicPr>
          <p:cNvPr id="9" name="Picture 8"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5600" y="76200"/>
            <a:ext cx="6182588" cy="3667637"/>
          </a:xfrm>
          <a:prstGeom prst="rect">
            <a:avLst/>
          </a:prstGeom>
        </p:spPr>
      </p:pic>
      <p:pic>
        <p:nvPicPr>
          <p:cNvPr id="3" name="Picture 2"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830" y="3962400"/>
            <a:ext cx="6096529" cy="2705335"/>
          </a:xfrm>
          <a:prstGeom prst="rect">
            <a:avLst/>
          </a:prstGeom>
        </p:spPr>
      </p:pic>
    </p:spTree>
    <p:extLst>
      <p:ext uri="{BB962C8B-B14F-4D97-AF65-F5344CB8AC3E}">
        <p14:creationId xmlns:p14="http://schemas.microsoft.com/office/powerpoint/2010/main" val="315338971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81000"/>
            <a:ext cx="8658173" cy="6019800"/>
          </a:xfrm>
          <a:prstGeom prst="rect">
            <a:avLst/>
          </a:prstGeom>
        </p:spPr>
      </p:pic>
      <p:sp>
        <p:nvSpPr>
          <p:cNvPr id="3" name="TextBox 2"/>
          <p:cNvSpPr txBox="1"/>
          <p:nvPr/>
        </p:nvSpPr>
        <p:spPr>
          <a:xfrm>
            <a:off x="4013772" y="609600"/>
            <a:ext cx="4825428" cy="5109091"/>
          </a:xfrm>
          <a:prstGeom prst="rect">
            <a:avLst/>
          </a:prstGeom>
          <a:solidFill>
            <a:srgbClr val="FFFF00">
              <a:alpha val="78000"/>
            </a:srgbClr>
          </a:solidFill>
        </p:spPr>
        <p:txBody>
          <a:bodyPr wrap="square" rtlCol="0">
            <a:spAutoFit/>
          </a:bodyPr>
          <a:lstStyle/>
          <a:p>
            <a:r>
              <a:rPr lang="en-US" sz="2800" b="1" dirty="0" smtClean="0">
                <a:solidFill>
                  <a:srgbClr val="C00000"/>
                </a:solidFill>
              </a:rPr>
              <a:t>Of all the early hominids, none have been so maligned and misunderstood as the Neanderthals, the cavemen of the cartoonists.  Unfairly, the very name Neanderthal has connoted brutish behavior and primitive backwardness….</a:t>
            </a:r>
            <a:r>
              <a:rPr lang="en-US" sz="2800" b="1" dirty="0">
                <a:solidFill>
                  <a:srgbClr val="C00000"/>
                </a:solidFill>
              </a:rPr>
              <a:t/>
            </a:r>
            <a:br>
              <a:rPr lang="en-US" sz="2800" b="1" dirty="0">
                <a:solidFill>
                  <a:srgbClr val="C00000"/>
                </a:solidFill>
              </a:rPr>
            </a:br>
            <a:endParaRPr lang="en-US" sz="2800" dirty="0" smtClean="0"/>
          </a:p>
          <a:p>
            <a:pPr algn="r"/>
            <a:r>
              <a:rPr lang="en-US" dirty="0" smtClean="0">
                <a:solidFill>
                  <a:srgbClr val="C00000"/>
                </a:solidFill>
              </a:rPr>
              <a:t>“The Search for Our Ancestors” (1985)</a:t>
            </a:r>
          </a:p>
        </p:txBody>
      </p:sp>
    </p:spTree>
    <p:extLst>
      <p:ext uri="{BB962C8B-B14F-4D97-AF65-F5344CB8AC3E}">
        <p14:creationId xmlns:p14="http://schemas.microsoft.com/office/powerpoint/2010/main" val="36062492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5944430" cy="1733792"/>
          </a:xfrm>
          <a:prstGeom prst="rect">
            <a:avLst/>
          </a:prstGeom>
          <a:ln>
            <a:noFill/>
          </a:ln>
          <a:effectLst>
            <a:softEdge rad="112500"/>
          </a:effectLst>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57" y="1676400"/>
            <a:ext cx="7230485" cy="3305637"/>
          </a:xfrm>
          <a:prstGeom prst="rect">
            <a:avLst/>
          </a:prstGeom>
          <a:ln>
            <a:noFill/>
          </a:ln>
          <a:effectLst>
            <a:softEdge rad="112500"/>
          </a:effectLst>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4648200"/>
            <a:ext cx="5791200" cy="1864404"/>
          </a:xfrm>
          <a:prstGeom prst="rect">
            <a:avLst/>
          </a:prstGeom>
          <a:ln>
            <a:noFill/>
          </a:ln>
          <a:effectLst>
            <a:softEdge rad="112500"/>
          </a:effectLst>
        </p:spPr>
      </p:pic>
      <p:pic>
        <p:nvPicPr>
          <p:cNvPr id="1028" name="Picture 4" descr="http://3.bp.blogspot.com/-5h8BqJHjDok/T1kk1rdTjJI/AAAAAAAABIE/qcWuyLUXtg4/s1600/valleyOfTheFarSide_p051_00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4267200" cy="58347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creen Clipping">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600" y="494688"/>
            <a:ext cx="5734851" cy="4382112"/>
          </a:xfrm>
          <a:prstGeom prst="rect">
            <a:avLst/>
          </a:prstGeom>
        </p:spPr>
      </p:pic>
    </p:spTree>
    <p:extLst>
      <p:ext uri="{BB962C8B-B14F-4D97-AF65-F5344CB8AC3E}">
        <p14:creationId xmlns:p14="http://schemas.microsoft.com/office/powerpoint/2010/main" val="31968539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62600" y="206276"/>
            <a:ext cx="3657600" cy="2616101"/>
          </a:xfrm>
          <a:prstGeom prst="rect">
            <a:avLst/>
          </a:prstGeom>
          <a:noFill/>
        </p:spPr>
        <p:txBody>
          <a:bodyPr wrap="square">
            <a:spAutoFit/>
          </a:bodyPr>
          <a:lstStyle/>
          <a:p>
            <a:pPr>
              <a:defRPr/>
            </a:pPr>
            <a:r>
              <a:rPr lang="en-US" sz="2000" b="1" dirty="0" smtClean="0">
                <a:solidFill>
                  <a:srgbClr val="FFFF00"/>
                </a:solidFill>
              </a:rPr>
              <a:t>Big Picture</a:t>
            </a:r>
            <a:r>
              <a:rPr lang="en-US" dirty="0" smtClean="0">
                <a:solidFill>
                  <a:srgbClr val="FFFF00"/>
                </a:solidFill>
              </a:rPr>
              <a:t>:</a:t>
            </a:r>
          </a:p>
          <a:p>
            <a:pPr marL="342900" indent="-342900">
              <a:buAutoNum type="arabicParenR"/>
              <a:defRPr/>
            </a:pPr>
            <a:r>
              <a:rPr lang="en-US" dirty="0" smtClean="0">
                <a:solidFill>
                  <a:srgbClr val="FFFF00"/>
                </a:solidFill>
              </a:rPr>
              <a:t>Who were they?</a:t>
            </a:r>
          </a:p>
          <a:p>
            <a:pPr marL="742950" lvl="1" indent="-285750">
              <a:buFont typeface="Arial" panose="020B0604020202020204" pitchFamily="34" charset="0"/>
              <a:buChar char="•"/>
              <a:defRPr/>
            </a:pPr>
            <a:r>
              <a:rPr lang="en-US" dirty="0">
                <a:solidFill>
                  <a:srgbClr val="FFFF00"/>
                </a:solidFill>
              </a:rPr>
              <a:t>d</a:t>
            </a:r>
            <a:r>
              <a:rPr lang="en-US" dirty="0" smtClean="0">
                <a:solidFill>
                  <a:srgbClr val="FFFF00"/>
                </a:solidFill>
              </a:rPr>
              <a:t>iscovery</a:t>
            </a:r>
          </a:p>
          <a:p>
            <a:pPr marL="742950" lvl="1" indent="-285750">
              <a:buFont typeface="Arial" panose="020B0604020202020204" pitchFamily="34" charset="0"/>
              <a:buChar char="•"/>
              <a:defRPr/>
            </a:pPr>
            <a:r>
              <a:rPr lang="en-US" dirty="0">
                <a:solidFill>
                  <a:srgbClr val="FFFF00"/>
                </a:solidFill>
              </a:rPr>
              <a:t>i</a:t>
            </a:r>
            <a:r>
              <a:rPr lang="en-US" dirty="0" smtClean="0">
                <a:solidFill>
                  <a:srgbClr val="FFFF00"/>
                </a:solidFill>
              </a:rPr>
              <a:t>nitial responses</a:t>
            </a:r>
          </a:p>
          <a:p>
            <a:pPr marL="742950" lvl="1" indent="-285750">
              <a:buFont typeface="Arial" panose="020B0604020202020204" pitchFamily="34" charset="0"/>
              <a:buChar char="•"/>
              <a:defRPr/>
            </a:pPr>
            <a:r>
              <a:rPr lang="en-US" dirty="0">
                <a:solidFill>
                  <a:srgbClr val="FFFF00"/>
                </a:solidFill>
              </a:rPr>
              <a:t>c</a:t>
            </a:r>
            <a:r>
              <a:rPr lang="en-US" dirty="0" smtClean="0">
                <a:solidFill>
                  <a:srgbClr val="FFFF00"/>
                </a:solidFill>
              </a:rPr>
              <a:t>hanging interpretations</a:t>
            </a:r>
          </a:p>
          <a:p>
            <a:pPr marL="342900" indent="-342900">
              <a:buAutoNum type="arabicParenR"/>
              <a:defRPr/>
            </a:pPr>
            <a:r>
              <a:rPr lang="en-US" dirty="0" smtClean="0">
                <a:solidFill>
                  <a:srgbClr val="FFFF00"/>
                </a:solidFill>
              </a:rPr>
              <a:t>Did Neanderthals behave like “Neanderthals”?</a:t>
            </a:r>
          </a:p>
          <a:p>
            <a:pPr marL="342900" indent="-342900">
              <a:buAutoNum type="arabicParenR"/>
              <a:defRPr/>
            </a:pPr>
            <a:r>
              <a:rPr lang="en-US" dirty="0" smtClean="0">
                <a:solidFill>
                  <a:srgbClr val="FFFF00"/>
                </a:solidFill>
              </a:rPr>
              <a:t>How are we related to them?</a:t>
            </a:r>
          </a:p>
          <a:p>
            <a:pPr marL="342900" indent="-342900">
              <a:buFontTx/>
              <a:buAutoNum type="arabicParenR"/>
              <a:defRPr/>
            </a:pPr>
            <a:r>
              <a:rPr lang="en-US" dirty="0">
                <a:solidFill>
                  <a:srgbClr val="FFFF00"/>
                </a:solidFill>
              </a:rPr>
              <a:t>Why did they go extinct</a:t>
            </a:r>
            <a:r>
              <a:rPr lang="en-US" dirty="0" smtClean="0">
                <a:solidFill>
                  <a:srgbClr val="FFFF00"/>
                </a:solidFill>
              </a:rPr>
              <a:t>?</a:t>
            </a:r>
            <a:endParaRPr lang="en-US" dirty="0">
              <a:solidFill>
                <a:srgbClr val="FFFF00"/>
              </a:solidFill>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76" y="206277"/>
            <a:ext cx="4784751" cy="3679924"/>
          </a:xfrm>
          <a:prstGeom prst="rect">
            <a:avLst/>
          </a:prstGeom>
        </p:spPr>
      </p:pic>
      <p:pic>
        <p:nvPicPr>
          <p:cNvPr id="7" name="Picture 6" descr="Screen Clippi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1737" y="2828060"/>
            <a:ext cx="4039270" cy="3838910"/>
          </a:xfrm>
          <a:prstGeom prst="rect">
            <a:avLst/>
          </a:prstGeom>
        </p:spPr>
      </p:pic>
    </p:spTree>
    <p:extLst>
      <p:ext uri="{BB962C8B-B14F-4D97-AF65-F5344CB8AC3E}">
        <p14:creationId xmlns:p14="http://schemas.microsoft.com/office/powerpoint/2010/main" val="58948763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9898"/>
            <a:ext cx="9144000" cy="6158204"/>
          </a:xfrm>
          <a:prstGeom prst="rect">
            <a:avLst/>
          </a:prstGeom>
          <a:ln>
            <a:noFill/>
          </a:ln>
          <a:effectLst>
            <a:softEdge rad="112500"/>
          </a:effectLst>
        </p:spPr>
      </p:pic>
      <p:pic>
        <p:nvPicPr>
          <p:cNvPr id="3" name="Picture 2" descr="Screen Clippi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2804" y="738906"/>
            <a:ext cx="5898392" cy="5380187"/>
          </a:xfrm>
          <a:prstGeom prst="rect">
            <a:avLst/>
          </a:prstGeom>
          <a:ln>
            <a:noFill/>
          </a:ln>
          <a:effectLst>
            <a:softEdge rad="112500"/>
          </a:effectLst>
        </p:spPr>
      </p:pic>
    </p:spTree>
    <p:extLst>
      <p:ext uri="{BB962C8B-B14F-4D97-AF65-F5344CB8AC3E}">
        <p14:creationId xmlns:p14="http://schemas.microsoft.com/office/powerpoint/2010/main" val="66185243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09" y="733048"/>
            <a:ext cx="8821382" cy="5391903"/>
          </a:xfrm>
          <a:prstGeom prst="rect">
            <a:avLst/>
          </a:prstGeom>
        </p:spPr>
      </p:pic>
      <p:pic>
        <p:nvPicPr>
          <p:cNvPr id="1026" name="Picture 2" descr="Range of Homo neanderthalensi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239250" cy="441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52413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3048000"/>
            <a:ext cx="3458058" cy="3705742"/>
          </a:xfrm>
          <a:prstGeom prst="rect">
            <a:avLst/>
          </a:prstGeom>
        </p:spPr>
      </p:pic>
      <p:sp>
        <p:nvSpPr>
          <p:cNvPr id="4" name="TextBox 3"/>
          <p:cNvSpPr txBox="1"/>
          <p:nvPr/>
        </p:nvSpPr>
        <p:spPr>
          <a:xfrm>
            <a:off x="7438542" y="6019800"/>
            <a:ext cx="1553058" cy="646331"/>
          </a:xfrm>
          <a:prstGeom prst="rect">
            <a:avLst/>
          </a:prstGeom>
          <a:noFill/>
        </p:spPr>
        <p:txBody>
          <a:bodyPr wrap="square" rtlCol="0">
            <a:spAutoFit/>
          </a:bodyPr>
          <a:lstStyle/>
          <a:p>
            <a:r>
              <a:rPr lang="en-US" dirty="0" err="1" smtClean="0">
                <a:solidFill>
                  <a:srgbClr val="FF0000"/>
                </a:solidFill>
              </a:rPr>
              <a:t>Amud</a:t>
            </a:r>
            <a:r>
              <a:rPr lang="en-US" dirty="0" smtClean="0">
                <a:solidFill>
                  <a:srgbClr val="FF0000"/>
                </a:solidFill>
              </a:rPr>
              <a:t>, Israel (1961)</a:t>
            </a:r>
            <a:endParaRPr lang="en-US" dirty="0">
              <a:solidFill>
                <a:srgbClr val="FF0000"/>
              </a:solidFill>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3381847" cy="3448532"/>
          </a:xfrm>
          <a:prstGeom prst="rect">
            <a:avLst/>
          </a:prstGeom>
        </p:spPr>
      </p:pic>
      <p:sp>
        <p:nvSpPr>
          <p:cNvPr id="6" name="TextBox 5"/>
          <p:cNvSpPr txBox="1"/>
          <p:nvPr/>
        </p:nvSpPr>
        <p:spPr>
          <a:xfrm>
            <a:off x="228600" y="2630269"/>
            <a:ext cx="1553058" cy="646331"/>
          </a:xfrm>
          <a:prstGeom prst="rect">
            <a:avLst/>
          </a:prstGeom>
          <a:noFill/>
        </p:spPr>
        <p:txBody>
          <a:bodyPr wrap="square" rtlCol="0">
            <a:spAutoFit/>
          </a:bodyPr>
          <a:lstStyle/>
          <a:p>
            <a:r>
              <a:rPr lang="en-US" dirty="0" err="1">
                <a:solidFill>
                  <a:srgbClr val="FF0000"/>
                </a:solidFill>
              </a:rPr>
              <a:t>Dederiyeh</a:t>
            </a:r>
            <a:r>
              <a:rPr lang="en-US" dirty="0">
                <a:solidFill>
                  <a:srgbClr val="FF0000"/>
                </a:solidFill>
              </a:rPr>
              <a:t>, Syria </a:t>
            </a:r>
            <a:r>
              <a:rPr lang="en-US" dirty="0" smtClean="0">
                <a:solidFill>
                  <a:srgbClr val="FF0000"/>
                </a:solidFill>
              </a:rPr>
              <a:t> (1993)</a:t>
            </a:r>
            <a:endParaRPr lang="en-US" dirty="0">
              <a:solidFill>
                <a:srgbClr val="FF0000"/>
              </a:solidFill>
            </a:endParaRPr>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37531"/>
            <a:ext cx="3505690" cy="3572374"/>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758" y="3274356"/>
            <a:ext cx="3324689" cy="3477111"/>
          </a:xfrm>
          <a:prstGeom prst="rect">
            <a:avLst/>
          </a:prstGeom>
        </p:spPr>
      </p:pic>
      <p:sp>
        <p:nvSpPr>
          <p:cNvPr id="10" name="TextBox 9"/>
          <p:cNvSpPr txBox="1"/>
          <p:nvPr/>
        </p:nvSpPr>
        <p:spPr>
          <a:xfrm>
            <a:off x="314191" y="6031973"/>
            <a:ext cx="1881429" cy="646331"/>
          </a:xfrm>
          <a:prstGeom prst="rect">
            <a:avLst/>
          </a:prstGeom>
          <a:noFill/>
        </p:spPr>
        <p:txBody>
          <a:bodyPr wrap="square" rtlCol="0">
            <a:spAutoFit/>
          </a:bodyPr>
          <a:lstStyle/>
          <a:p>
            <a:r>
              <a:rPr lang="en-US" dirty="0" smtClean="0">
                <a:solidFill>
                  <a:srgbClr val="FF0000"/>
                </a:solidFill>
              </a:rPr>
              <a:t>La </a:t>
            </a:r>
            <a:r>
              <a:rPr lang="en-US" dirty="0" err="1" smtClean="0">
                <a:solidFill>
                  <a:srgbClr val="FF0000"/>
                </a:solidFill>
              </a:rPr>
              <a:t>Chapelle</a:t>
            </a:r>
            <a:r>
              <a:rPr lang="en-US" dirty="0" smtClean="0">
                <a:solidFill>
                  <a:srgbClr val="FF0000"/>
                </a:solidFill>
              </a:rPr>
              <a:t>, France (1908)</a:t>
            </a:r>
            <a:endParaRPr lang="en-US" dirty="0">
              <a:solidFill>
                <a:srgbClr val="FF0000"/>
              </a:solidFill>
            </a:endParaRPr>
          </a:p>
        </p:txBody>
      </p:sp>
      <p:pic>
        <p:nvPicPr>
          <p:cNvPr id="12" name="Picture 1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0235" y="152400"/>
            <a:ext cx="2543530" cy="3562847"/>
          </a:xfrm>
          <a:prstGeom prst="rect">
            <a:avLst/>
          </a:prstGeom>
        </p:spPr>
      </p:pic>
      <p:sp>
        <p:nvSpPr>
          <p:cNvPr id="8" name="TextBox 7"/>
          <p:cNvSpPr txBox="1"/>
          <p:nvPr/>
        </p:nvSpPr>
        <p:spPr>
          <a:xfrm>
            <a:off x="5586171" y="2895599"/>
            <a:ext cx="1881429" cy="646331"/>
          </a:xfrm>
          <a:prstGeom prst="rect">
            <a:avLst/>
          </a:prstGeom>
          <a:noFill/>
        </p:spPr>
        <p:txBody>
          <a:bodyPr wrap="square" rtlCol="0">
            <a:spAutoFit/>
          </a:bodyPr>
          <a:lstStyle/>
          <a:p>
            <a:r>
              <a:rPr lang="en-US" dirty="0" smtClean="0">
                <a:solidFill>
                  <a:srgbClr val="FF0000"/>
                </a:solidFill>
              </a:rPr>
              <a:t>Forbes’ Quarry, Gibraltar  (1848)</a:t>
            </a:r>
            <a:endParaRPr lang="en-US" dirty="0">
              <a:solidFill>
                <a:srgbClr val="FF0000"/>
              </a:solidFill>
            </a:endParaRPr>
          </a:p>
        </p:txBody>
      </p:sp>
      <p:sp>
        <p:nvSpPr>
          <p:cNvPr id="11" name="TextBox 10"/>
          <p:cNvSpPr txBox="1"/>
          <p:nvPr/>
        </p:nvSpPr>
        <p:spPr>
          <a:xfrm>
            <a:off x="3604971" y="3733800"/>
            <a:ext cx="1881429" cy="646331"/>
          </a:xfrm>
          <a:prstGeom prst="rect">
            <a:avLst/>
          </a:prstGeom>
          <a:noFill/>
        </p:spPr>
        <p:txBody>
          <a:bodyPr wrap="square" rtlCol="0">
            <a:spAutoFit/>
          </a:bodyPr>
          <a:lstStyle/>
          <a:p>
            <a:r>
              <a:rPr lang="en-US" dirty="0" err="1" smtClean="0">
                <a:solidFill>
                  <a:srgbClr val="FF0000"/>
                </a:solidFill>
              </a:rPr>
              <a:t>Shanidar</a:t>
            </a:r>
            <a:r>
              <a:rPr lang="en-US" dirty="0" smtClean="0">
                <a:solidFill>
                  <a:srgbClr val="FF0000"/>
                </a:solidFill>
              </a:rPr>
              <a:t>, Iraq  (</a:t>
            </a:r>
            <a:r>
              <a:rPr lang="en-US" dirty="0" smtClean="0">
                <a:solidFill>
                  <a:srgbClr val="FF0000"/>
                </a:solidFill>
              </a:rPr>
              <a:t>1960</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11923544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62600" y="76200"/>
            <a:ext cx="3581400" cy="6740307"/>
          </a:xfrm>
          <a:prstGeom prst="rect">
            <a:avLst/>
          </a:prstGeom>
          <a:noFill/>
        </p:spPr>
        <p:txBody>
          <a:bodyPr wrap="square">
            <a:spAutoFit/>
          </a:bodyPr>
          <a:lstStyle/>
          <a:p>
            <a:pPr>
              <a:defRPr/>
            </a:pPr>
            <a:r>
              <a:rPr lang="en-US" dirty="0" smtClean="0">
                <a:solidFill>
                  <a:srgbClr val="FFFF00"/>
                </a:solidFill>
              </a:rPr>
              <a:t>Human Evolution in 24 hours:</a:t>
            </a:r>
          </a:p>
          <a:p>
            <a:pPr>
              <a:defRPr/>
            </a:pPr>
            <a:r>
              <a:rPr lang="en-US" dirty="0" smtClean="0">
                <a:solidFill>
                  <a:srgbClr val="FFFF00"/>
                </a:solidFill>
              </a:rPr>
              <a:t>Each hour = 100,000 years</a:t>
            </a:r>
            <a:endParaRPr lang="en-US" dirty="0" smtClean="0">
              <a:solidFill>
                <a:srgbClr val="FFFF00"/>
              </a:solidFill>
            </a:endParaRPr>
          </a:p>
          <a:p>
            <a:pPr marL="285750" indent="-285750">
              <a:buFont typeface="Arial" panose="020B0604020202020204" pitchFamily="34" charset="0"/>
              <a:buChar char="•"/>
              <a:defRPr/>
            </a:pPr>
            <a:r>
              <a:rPr lang="en-US" b="1" dirty="0" smtClean="0">
                <a:solidFill>
                  <a:srgbClr val="FFFF00"/>
                </a:solidFill>
              </a:rPr>
              <a:t>Midnight</a:t>
            </a:r>
            <a:r>
              <a:rPr lang="en-US" dirty="0" smtClean="0">
                <a:solidFill>
                  <a:srgbClr val="FFFF00"/>
                </a:solidFill>
              </a:rPr>
              <a:t>: </a:t>
            </a:r>
            <a:r>
              <a:rPr lang="en-US" i="1" dirty="0" smtClean="0">
                <a:solidFill>
                  <a:srgbClr val="FFFF00"/>
                </a:solidFill>
              </a:rPr>
              <a:t>Homo</a:t>
            </a:r>
            <a:r>
              <a:rPr lang="en-US" dirty="0" smtClean="0">
                <a:solidFill>
                  <a:srgbClr val="FFFF00"/>
                </a:solidFill>
              </a:rPr>
              <a:t> emerges [2.4 </a:t>
            </a:r>
            <a:r>
              <a:rPr lang="en-US" dirty="0" err="1" smtClean="0">
                <a:solidFill>
                  <a:srgbClr val="FFFF00"/>
                </a:solidFill>
              </a:rPr>
              <a:t>mya</a:t>
            </a:r>
            <a:r>
              <a:rPr lang="en-US" dirty="0" smtClean="0">
                <a:solidFill>
                  <a:srgbClr val="FFFF00"/>
                </a:solidFill>
              </a:rPr>
              <a:t>]</a:t>
            </a:r>
          </a:p>
          <a:p>
            <a:pPr marL="285750" indent="-285750">
              <a:buFont typeface="Arial" panose="020B0604020202020204" pitchFamily="34" charset="0"/>
              <a:buChar char="•"/>
              <a:defRPr/>
            </a:pPr>
            <a:r>
              <a:rPr lang="en-US" dirty="0" smtClean="0">
                <a:solidFill>
                  <a:srgbClr val="FFFF00"/>
                </a:solidFill>
              </a:rPr>
              <a:t>5-6 am: first leave Africa</a:t>
            </a:r>
          </a:p>
          <a:p>
            <a:pPr marL="285750" indent="-285750">
              <a:buFont typeface="Arial" panose="020B0604020202020204" pitchFamily="34" charset="0"/>
              <a:buChar char="•"/>
              <a:defRPr/>
            </a:pPr>
            <a:r>
              <a:rPr lang="en-US" dirty="0" smtClean="0">
                <a:solidFill>
                  <a:srgbClr val="FFFF00"/>
                </a:solidFill>
              </a:rPr>
              <a:t>Noon: </a:t>
            </a:r>
            <a:r>
              <a:rPr lang="en-US" dirty="0" smtClean="0">
                <a:solidFill>
                  <a:srgbClr val="FFFF00"/>
                </a:solidFill>
              </a:rPr>
              <a:t>first </a:t>
            </a:r>
            <a:r>
              <a:rPr lang="en-US" dirty="0" smtClean="0">
                <a:solidFill>
                  <a:srgbClr val="FFFF00"/>
                </a:solidFill>
              </a:rPr>
              <a:t>arrive in Europe</a:t>
            </a:r>
          </a:p>
          <a:p>
            <a:pPr marL="285750" indent="-285750">
              <a:buFont typeface="Arial" panose="020B0604020202020204" pitchFamily="34" charset="0"/>
              <a:buChar char="•"/>
              <a:defRPr/>
            </a:pPr>
            <a:r>
              <a:rPr lang="en-US" dirty="0" smtClean="0">
                <a:solidFill>
                  <a:srgbClr val="FFFF00"/>
                </a:solidFill>
              </a:rPr>
              <a:t>6 pm: </a:t>
            </a:r>
            <a:r>
              <a:rPr lang="en-US" i="1" dirty="0" smtClean="0">
                <a:solidFill>
                  <a:srgbClr val="FFFF00"/>
                </a:solidFill>
              </a:rPr>
              <a:t>Homo </a:t>
            </a:r>
            <a:r>
              <a:rPr lang="en-US" i="1" dirty="0" err="1" smtClean="0">
                <a:solidFill>
                  <a:srgbClr val="FFFF00"/>
                </a:solidFill>
              </a:rPr>
              <a:t>heidelbergensis</a:t>
            </a:r>
            <a:r>
              <a:rPr lang="en-US" i="1" dirty="0" smtClean="0">
                <a:solidFill>
                  <a:srgbClr val="FFFF00"/>
                </a:solidFill>
              </a:rPr>
              <a:t> </a:t>
            </a:r>
            <a:r>
              <a:rPr lang="en-US" dirty="0" smtClean="0">
                <a:solidFill>
                  <a:srgbClr val="FFFF00"/>
                </a:solidFill>
              </a:rPr>
              <a:t>in Europe from Africa</a:t>
            </a:r>
          </a:p>
          <a:p>
            <a:pPr marL="285750" indent="-285750">
              <a:buFont typeface="Arial" panose="020B0604020202020204" pitchFamily="34" charset="0"/>
              <a:buChar char="•"/>
              <a:defRPr/>
            </a:pPr>
            <a:r>
              <a:rPr lang="en-US" b="1" dirty="0" smtClean="0">
                <a:solidFill>
                  <a:srgbClr val="FFFF00"/>
                </a:solidFill>
              </a:rPr>
              <a:t>9 pm</a:t>
            </a:r>
            <a:r>
              <a:rPr lang="en-US" dirty="0" smtClean="0">
                <a:solidFill>
                  <a:srgbClr val="FFFF00"/>
                </a:solidFill>
              </a:rPr>
              <a:t>: </a:t>
            </a:r>
            <a:r>
              <a:rPr lang="en-US" i="1" dirty="0" smtClean="0">
                <a:solidFill>
                  <a:srgbClr val="FFFF00"/>
                </a:solidFill>
              </a:rPr>
              <a:t>Homo </a:t>
            </a:r>
            <a:r>
              <a:rPr lang="en-US" i="1" dirty="0" err="1" smtClean="0">
                <a:solidFill>
                  <a:srgbClr val="FFFF00"/>
                </a:solidFill>
              </a:rPr>
              <a:t>neanderthalensis</a:t>
            </a:r>
            <a:r>
              <a:rPr lang="en-US" i="1" dirty="0" smtClean="0">
                <a:solidFill>
                  <a:srgbClr val="FFFF00"/>
                </a:solidFill>
              </a:rPr>
              <a:t> </a:t>
            </a:r>
            <a:r>
              <a:rPr lang="en-US" dirty="0" smtClean="0">
                <a:solidFill>
                  <a:srgbClr val="FFFF00"/>
                </a:solidFill>
              </a:rPr>
              <a:t>evolve in Europe</a:t>
            </a:r>
          </a:p>
          <a:p>
            <a:pPr marL="285750" indent="-285750">
              <a:buFont typeface="Arial" panose="020B0604020202020204" pitchFamily="34" charset="0"/>
              <a:buChar char="•"/>
              <a:defRPr/>
            </a:pPr>
            <a:r>
              <a:rPr lang="en-US" dirty="0" smtClean="0">
                <a:solidFill>
                  <a:srgbClr val="FFFF00"/>
                </a:solidFill>
              </a:rPr>
              <a:t>10:45 pm: archaic Homo sapiens in Middle East</a:t>
            </a:r>
          </a:p>
          <a:p>
            <a:pPr marL="285750" indent="-285750">
              <a:buFont typeface="Arial" panose="020B0604020202020204" pitchFamily="34" charset="0"/>
              <a:buChar char="•"/>
              <a:defRPr/>
            </a:pPr>
            <a:r>
              <a:rPr lang="en-US" dirty="0" smtClean="0">
                <a:solidFill>
                  <a:srgbClr val="FFFF00"/>
                </a:solidFill>
              </a:rPr>
              <a:t>11:20 pm: Neanderthals dominant in w. Asia, pushing east</a:t>
            </a:r>
          </a:p>
          <a:p>
            <a:pPr marL="285750" indent="-285750">
              <a:buFont typeface="Arial" panose="020B0604020202020204" pitchFamily="34" charset="0"/>
              <a:buChar char="•"/>
              <a:defRPr/>
            </a:pPr>
            <a:r>
              <a:rPr lang="en-US" dirty="0" smtClean="0">
                <a:solidFill>
                  <a:srgbClr val="FFFF00"/>
                </a:solidFill>
              </a:rPr>
              <a:t>11:40 pm: Neanderthals reach Siberia</a:t>
            </a:r>
          </a:p>
          <a:p>
            <a:pPr marL="285750" indent="-285750">
              <a:buFont typeface="Arial" panose="020B0604020202020204" pitchFamily="34" charset="0"/>
              <a:buChar char="•"/>
              <a:defRPr/>
            </a:pPr>
            <a:r>
              <a:rPr lang="en-US" b="1" dirty="0" smtClean="0">
                <a:solidFill>
                  <a:srgbClr val="FFFF00"/>
                </a:solidFill>
              </a:rPr>
              <a:t>11:39 pm</a:t>
            </a:r>
            <a:r>
              <a:rPr lang="en-US" dirty="0" smtClean="0">
                <a:solidFill>
                  <a:srgbClr val="FFFF00"/>
                </a:solidFill>
              </a:rPr>
              <a:t>: </a:t>
            </a:r>
            <a:r>
              <a:rPr lang="en-US" i="1" dirty="0" smtClean="0">
                <a:solidFill>
                  <a:srgbClr val="FFFF00"/>
                </a:solidFill>
              </a:rPr>
              <a:t>Homo sapiens </a:t>
            </a:r>
            <a:r>
              <a:rPr lang="en-US" dirty="0" smtClean="0">
                <a:solidFill>
                  <a:srgbClr val="FFFF00"/>
                </a:solidFill>
              </a:rPr>
              <a:t>in Europe</a:t>
            </a:r>
            <a:endParaRPr lang="en-US" dirty="0" smtClean="0">
              <a:solidFill>
                <a:srgbClr val="FFFF00"/>
              </a:solidFill>
            </a:endParaRPr>
          </a:p>
          <a:p>
            <a:pPr marL="285750" indent="-285750">
              <a:buFont typeface="Arial" panose="020B0604020202020204" pitchFamily="34" charset="0"/>
              <a:buChar char="•"/>
              <a:defRPr/>
            </a:pPr>
            <a:r>
              <a:rPr lang="en-US" b="1" dirty="0" smtClean="0">
                <a:solidFill>
                  <a:srgbClr val="FFFF00"/>
                </a:solidFill>
              </a:rPr>
              <a:t>11:45 pm</a:t>
            </a:r>
            <a:r>
              <a:rPr lang="en-US" dirty="0" smtClean="0">
                <a:solidFill>
                  <a:srgbClr val="FFFF00"/>
                </a:solidFill>
              </a:rPr>
              <a:t>: Neanderthals extinct</a:t>
            </a:r>
          </a:p>
          <a:p>
            <a:pPr marL="285750" indent="-285750">
              <a:buFont typeface="Arial" panose="020B0604020202020204" pitchFamily="34" charset="0"/>
              <a:buChar char="•"/>
              <a:defRPr/>
            </a:pPr>
            <a:r>
              <a:rPr lang="en-US" dirty="0" smtClean="0">
                <a:solidFill>
                  <a:srgbClr val="FFFF00"/>
                </a:solidFill>
              </a:rPr>
              <a:t>11:54 pm: </a:t>
            </a:r>
            <a:r>
              <a:rPr lang="en-US" i="1" dirty="0" smtClean="0">
                <a:solidFill>
                  <a:srgbClr val="FFFF00"/>
                </a:solidFill>
              </a:rPr>
              <a:t>Homo sapiens </a:t>
            </a:r>
            <a:r>
              <a:rPr lang="en-US" dirty="0" smtClean="0">
                <a:solidFill>
                  <a:srgbClr val="FFFF00"/>
                </a:solidFill>
              </a:rPr>
              <a:t>establishing agriculture &amp; permanent settlements</a:t>
            </a:r>
          </a:p>
        </p:txBody>
      </p:sp>
      <p:pic>
        <p:nvPicPr>
          <p:cNvPr id="1026" name="Picture 2" descr="http://smnh.tau.ac.il/upload/Neanderthal%20Amud%20Cave%20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64" y="76200"/>
            <a:ext cx="5467350" cy="67627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7599" y="6059269"/>
            <a:ext cx="1598839" cy="646331"/>
          </a:xfrm>
          <a:prstGeom prst="rect">
            <a:avLst/>
          </a:prstGeom>
          <a:noFill/>
        </p:spPr>
        <p:txBody>
          <a:bodyPr wrap="square" rtlCol="0">
            <a:spAutoFit/>
          </a:bodyPr>
          <a:lstStyle/>
          <a:p>
            <a:pPr algn="r"/>
            <a:r>
              <a:rPr lang="en-US" dirty="0" err="1" smtClean="0">
                <a:solidFill>
                  <a:srgbClr val="FFFF00"/>
                </a:solidFill>
              </a:rPr>
              <a:t>Amud</a:t>
            </a:r>
            <a:r>
              <a:rPr lang="en-US" dirty="0" smtClean="0">
                <a:solidFill>
                  <a:srgbClr val="FFFF00"/>
                </a:solidFill>
              </a:rPr>
              <a:t>, Israel </a:t>
            </a:r>
            <a:r>
              <a:rPr lang="en-US" dirty="0" smtClean="0">
                <a:solidFill>
                  <a:srgbClr val="FFFF00"/>
                </a:solidFill>
              </a:rPr>
              <a:t>(1960s)</a:t>
            </a:r>
            <a:endParaRPr lang="en-US" dirty="0">
              <a:solidFill>
                <a:srgbClr val="FFFF00"/>
              </a:solidFill>
            </a:endParaRPr>
          </a:p>
        </p:txBody>
      </p:sp>
    </p:spTree>
    <p:extLst>
      <p:ext uri="{BB962C8B-B14F-4D97-AF65-F5344CB8AC3E}">
        <p14:creationId xmlns:p14="http://schemas.microsoft.com/office/powerpoint/2010/main" val="9470420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5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fade">
                                      <p:cBhvr>
                                        <p:cTn id="47" dur="500"/>
                                        <p:tgtEl>
                                          <p:spTgt spid="4">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fade">
                                      <p:cBhvr>
                                        <p:cTn id="52" dur="500"/>
                                        <p:tgtEl>
                                          <p:spTgt spid="4">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animEffect transition="in" filter="fade">
                                      <p:cBhvr>
                                        <p:cTn id="57" dur="500"/>
                                        <p:tgtEl>
                                          <p:spTgt spid="4">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9" end="9"/>
                                            </p:txEl>
                                          </p:spTgt>
                                        </p:tgtEl>
                                        <p:attrNameLst>
                                          <p:attrName>style.visibility</p:attrName>
                                        </p:attrNameLst>
                                      </p:cBhvr>
                                      <p:to>
                                        <p:strVal val="visible"/>
                                      </p:to>
                                    </p:set>
                                    <p:animEffect transition="in" filter="fade">
                                      <p:cBhvr>
                                        <p:cTn id="62" dur="500"/>
                                        <p:tgtEl>
                                          <p:spTgt spid="4">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Effect transition="in" filter="fade">
                                      <p:cBhvr>
                                        <p:cTn id="67" dur="500"/>
                                        <p:tgtEl>
                                          <p:spTgt spid="4">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11" end="11"/>
                                            </p:txEl>
                                          </p:spTgt>
                                        </p:tgtEl>
                                        <p:attrNameLst>
                                          <p:attrName>style.visibility</p:attrName>
                                        </p:attrNameLst>
                                      </p:cBhvr>
                                      <p:to>
                                        <p:strVal val="visible"/>
                                      </p:to>
                                    </p:set>
                                    <p:animEffect transition="in" filter="fade">
                                      <p:cBhvr>
                                        <p:cTn id="72" dur="500"/>
                                        <p:tgtEl>
                                          <p:spTgt spid="4">
                                            <p:txEl>
                                              <p:pRg st="11" end="1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12" end="12"/>
                                            </p:txEl>
                                          </p:spTgt>
                                        </p:tgtEl>
                                        <p:attrNameLst>
                                          <p:attrName>style.visibility</p:attrName>
                                        </p:attrNameLst>
                                      </p:cBhvr>
                                      <p:to>
                                        <p:strVal val="visible"/>
                                      </p:to>
                                    </p:set>
                                    <p:animEffect transition="in" filter="fade">
                                      <p:cBhvr>
                                        <p:cTn id="7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2691</TotalTime>
  <Words>1336</Words>
  <Application>Microsoft Office PowerPoint</Application>
  <PresentationFormat>On-screen Show (4:3)</PresentationFormat>
  <Paragraphs>138</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Kirkwood Community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Kirkwood Community College</dc:creator>
  <cp:lastModifiedBy>Windows User</cp:lastModifiedBy>
  <cp:revision>569</cp:revision>
  <dcterms:created xsi:type="dcterms:W3CDTF">2004-01-22T14:43:52Z</dcterms:created>
  <dcterms:modified xsi:type="dcterms:W3CDTF">2015-10-21T17:52:43Z</dcterms:modified>
</cp:coreProperties>
</file>