
<file path=[Content_Types].xml><?xml version="1.0" encoding="utf-8"?>
<Types xmlns="http://schemas.openxmlformats.org/package/2006/content-types"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05" r:id="rId2"/>
    <p:sldId id="301" r:id="rId3"/>
    <p:sldId id="313" r:id="rId4"/>
    <p:sldId id="299" r:id="rId5"/>
    <p:sldId id="314" r:id="rId6"/>
    <p:sldId id="302" r:id="rId7"/>
    <p:sldId id="303" r:id="rId8"/>
    <p:sldId id="311" r:id="rId9"/>
    <p:sldId id="307" r:id="rId10"/>
    <p:sldId id="291" r:id="rId11"/>
    <p:sldId id="294" r:id="rId12"/>
    <p:sldId id="308" r:id="rId13"/>
    <p:sldId id="297" r:id="rId14"/>
    <p:sldId id="293" r:id="rId15"/>
    <p:sldId id="309" r:id="rId16"/>
    <p:sldId id="295" r:id="rId17"/>
    <p:sldId id="310" r:id="rId18"/>
    <p:sldId id="290" r:id="rId19"/>
    <p:sldId id="312" r:id="rId20"/>
    <p:sldId id="296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FF3300"/>
    <a:srgbClr val="FFFF00"/>
    <a:srgbClr val="FFCC66"/>
    <a:srgbClr val="FF9933"/>
    <a:srgbClr val="FF99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2" autoAdjust="0"/>
    <p:restoredTop sz="94643" autoAdjust="0"/>
  </p:normalViewPr>
  <p:slideViewPr>
    <p:cSldViewPr>
      <p:cViewPr>
        <p:scale>
          <a:sx n="50" d="100"/>
          <a:sy n="50" d="100"/>
        </p:scale>
        <p:origin x="-1090" y="-6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70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0AF0283-B9F9-4C57-AF65-42C152E614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76087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fld id="{39C27D54-E085-415A-B209-48F719EFFC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0564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C8F0C0-54FF-4407-AD98-87D67C7680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1558628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F4DDF-CBF6-4845-9603-7D895F454C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7845206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2C113-0F68-46AC-BD86-68AF54E850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0602746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075D3C-F78B-4836-95EA-B9355DEF89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4807940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ADE94-EAC5-49DC-84DE-959667B630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6696153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71EEE-371C-4D6C-8494-4EE631D837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9268579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9DA0C-7E4F-47CC-BBC9-9EBDBCE650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7682307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6C724-D069-4B20-8863-ABBCF3095B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6798260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D618C-F1FA-47B0-A157-7ABEC6052C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1808484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69B2B-C97A-466B-9938-D3F8E01885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1470259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16DC8-9482-4031-BEBB-2C1FE0ABF2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7410779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66"/>
            </a:gs>
            <a:gs pos="100000">
              <a:srgbClr val="000003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8DF9056-B37F-48F2-A8C0-4114359BEA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tm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tmp"/><Relationship Id="rId5" Type="http://schemas.openxmlformats.org/officeDocument/2006/relationships/image" Target="../media/image33.tmp"/><Relationship Id="rId4" Type="http://schemas.openxmlformats.org/officeDocument/2006/relationships/image" Target="../media/image32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tm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gerebert.com/reviews/great-movie-triumph-of-the-will-1935" TargetMode="External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57585"/>
            <a:ext cx="9251950" cy="6991785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14400" y="399871"/>
            <a:ext cx="7620000" cy="156966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chemeClr val="bg1"/>
                </a:solidFill>
              </a:rPr>
              <a:t>In the Footsteps of Hitler: </a:t>
            </a:r>
            <a:endParaRPr lang="en-US" altLang="en-US" sz="3600" b="1" dirty="0" smtClean="0">
              <a:solidFill>
                <a:schemeClr val="bg1"/>
              </a:solidFill>
            </a:endParaRPr>
          </a:p>
          <a:p>
            <a:pPr algn="ctr" eaLnBrk="1" hangingPunct="1"/>
            <a:r>
              <a:rPr lang="en-US" altLang="en-US" sz="3600" b="1" dirty="0" smtClean="0">
                <a:solidFill>
                  <a:schemeClr val="bg1"/>
                </a:solidFill>
              </a:rPr>
              <a:t>A </a:t>
            </a:r>
            <a:r>
              <a:rPr lang="en-US" altLang="en-US" sz="3600" b="1" dirty="0">
                <a:solidFill>
                  <a:schemeClr val="bg1"/>
                </a:solidFill>
              </a:rPr>
              <a:t>Walking Tour of </a:t>
            </a:r>
            <a:r>
              <a:rPr lang="en-US" altLang="en-US" sz="3600" b="1" dirty="0" smtClean="0">
                <a:solidFill>
                  <a:schemeClr val="bg1"/>
                </a:solidFill>
              </a:rPr>
              <a:t>Nuremberg</a:t>
            </a:r>
          </a:p>
          <a:p>
            <a:pPr algn="ctr" eaLnBrk="1" hangingPunct="1"/>
            <a:r>
              <a:rPr lang="en-US" altLang="en-US" sz="2400" b="1" dirty="0" smtClean="0">
                <a:solidFill>
                  <a:schemeClr val="bg1"/>
                </a:solidFill>
              </a:rPr>
              <a:t>April 23, 2015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295400" y="5599093"/>
            <a:ext cx="6781800" cy="95410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b="1" dirty="0" smtClean="0">
                <a:solidFill>
                  <a:schemeClr val="bg1"/>
                </a:solidFill>
              </a:rPr>
              <a:t>Robinson </a:t>
            </a:r>
            <a:r>
              <a:rPr lang="en-US" altLang="en-US" sz="2800" b="1" dirty="0">
                <a:solidFill>
                  <a:schemeClr val="bg1"/>
                </a:solidFill>
              </a:rPr>
              <a:t>Yost </a:t>
            </a:r>
            <a:r>
              <a:rPr lang="en-US" altLang="en-US" sz="2800" b="1" dirty="0" smtClean="0">
                <a:solidFill>
                  <a:schemeClr val="bg1"/>
                </a:solidFill>
              </a:rPr>
              <a:t>(Social Sciences)</a:t>
            </a:r>
          </a:p>
          <a:p>
            <a:pPr algn="ctr" eaLnBrk="1" hangingPunct="1"/>
            <a:r>
              <a:rPr lang="en-US" altLang="en-US" sz="2800" b="1" dirty="0" smtClean="0">
                <a:solidFill>
                  <a:schemeClr val="bg1"/>
                </a:solidFill>
              </a:rPr>
              <a:t>Laura Yost (Distance Learning)</a:t>
            </a:r>
            <a:endParaRPr lang="en-US" alt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85406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0" y="19334"/>
            <a:ext cx="9110260" cy="6858000"/>
          </a:xfrm>
          <a:prstGeom prst="rect">
            <a:avLst/>
          </a:prstGeom>
        </p:spPr>
      </p:pic>
      <p:pic>
        <p:nvPicPr>
          <p:cNvPr id="6146" name="Picture 1" descr="F:\Travel Photos\Germany January 2014\Nuremberg\P12202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38200"/>
            <a:ext cx="7010400" cy="525780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:\Travel Photos\Germany January 2014\Nuremberg\P12202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296"/>
            <a:ext cx="9180395" cy="6885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http://upload.wikimedia.org/wikipedia/commons/3/3e/Bundesarchiv_Bild_183-1987-0410-501%2C_N%C3%BCrnberg%2C_Reichsparteitag%2C_SA-Aufmars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48" y="457200"/>
            <a:ext cx="8315104" cy="58798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:\Travel Photos\Germany January 2014\Nuremberg\P12202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4" y="-7620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38149" y="971551"/>
            <a:ext cx="5943600" cy="44577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48753" y="1690048"/>
            <a:ext cx="5595582" cy="419668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95451" y="1123950"/>
            <a:ext cx="5943600" cy="44577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4123502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Travel Photos\Germany January 2014\Nuremberg\P12202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Travel Photos\Germany January 2014\Nuremberg\P12202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F:\Travel Photos\Germany January 2014\Nuremberg\P12202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0" y="78486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F:\Travel Photos\Germany January 2014\Nuremberg\P12202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78486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897"/>
          <a:stretch/>
        </p:blipFill>
        <p:spPr>
          <a:xfrm>
            <a:off x="1602107" y="1389797"/>
            <a:ext cx="5941693" cy="3715603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1"/>
            <a:ext cx="4720925" cy="3018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225" y="3015323"/>
            <a:ext cx="4829775" cy="3469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066800"/>
            <a:ext cx="6858000" cy="438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F:\Travel Photos\Germany January 2014\Nuremberg\P122026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1066800" y="190500"/>
            <a:ext cx="7010400" cy="3943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F:\Travel Photos\Germany January 2014\Nuremberg\P122026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11"/>
          <a:stretch/>
        </p:blipFill>
        <p:spPr bwMode="auto">
          <a:xfrm>
            <a:off x="304800" y="3028950"/>
            <a:ext cx="5773515" cy="3524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13547" y="1139428"/>
            <a:ext cx="5838825" cy="4379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354056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Travel Photos\Germany January 2014\Nuremberg\P12203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F:\Travel Photos\Germany January 2014\Nuremberg\P12203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064" y="261495"/>
            <a:ext cx="6344536" cy="633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4194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F:\Travel Photos\Germany January 2014\Nuremberg\P1220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F:\Travel Photos\Germany January 2014\Nuremberg\P12202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Travel Photos\Germany January 2014\Nuremberg\P122029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Travel Photos\Germany January 2014\Nuremberg\P12203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Travel Photos\Germany January 2014\Nuremberg\P12203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82980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TRAVEL\Germany January 2014\Nuremberg\P12201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00200" y="304800"/>
            <a:ext cx="6324600" cy="2062103"/>
          </a:xfrm>
          <a:prstGeom prst="rect">
            <a:avLst/>
          </a:prstGeom>
          <a:solidFill>
            <a:srgbClr val="C00000">
              <a:alpha val="6392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1" i="1" dirty="0">
                <a:solidFill>
                  <a:srgbClr val="FFFF00"/>
                </a:solidFill>
              </a:rPr>
              <a:t>The broad masses of a population are more amenable to the appeal of rhetoric than to any other force.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57300" y="2590800"/>
            <a:ext cx="7048500" cy="2554545"/>
          </a:xfrm>
          <a:prstGeom prst="rect">
            <a:avLst/>
          </a:prstGeom>
          <a:solidFill>
            <a:srgbClr val="C00000">
              <a:alpha val="6392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1" i="1" dirty="0">
                <a:solidFill>
                  <a:srgbClr val="FFFF00"/>
                </a:solidFill>
              </a:rPr>
              <a:t>All propaganda has to be popular and has to accommodate itself to the comprehension of the least intelligent of those whom it seeks to reach.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752600" y="5486400"/>
            <a:ext cx="6172200" cy="1077218"/>
          </a:xfrm>
          <a:prstGeom prst="rect">
            <a:avLst/>
          </a:prstGeom>
          <a:solidFill>
            <a:srgbClr val="C00000">
              <a:alpha val="6392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1" i="1" dirty="0">
                <a:solidFill>
                  <a:srgbClr val="FFFF00"/>
                </a:solidFill>
              </a:rPr>
              <a:t>I use emotion for the many and reserve reason for the few.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Travel Photos\Germany January 2014\Nuremberg\P12203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F:\Travel Photos\Germany January 2014\Nuremberg\P12203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E:\Travel Photos\Germany January 2014\Nuremberg\P12203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62000" y="268069"/>
            <a:ext cx="7620000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600" b="1" dirty="0" smtClean="0">
                <a:solidFill>
                  <a:schemeClr val="bg1"/>
                </a:solidFill>
              </a:rPr>
              <a:t>“The City of Nazi Party Rallies.”</a:t>
            </a:r>
            <a:endParaRPr lang="en-US" alt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19200"/>
            <a:ext cx="4495800" cy="52314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45192" y="1524000"/>
            <a:ext cx="3570208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Luitpold</a:t>
            </a:r>
            <a:r>
              <a:rPr lang="en-US" sz="2800" dirty="0" smtClean="0">
                <a:solidFill>
                  <a:schemeClr val="bg1"/>
                </a:solidFill>
              </a:rPr>
              <a:t> Arena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 Congress Hall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 Zeppelin Field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 Municipal Stadium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 The Great Road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 German Stadium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 March Field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 SS Barracks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KdF</a:t>
            </a:r>
            <a:r>
              <a:rPr lang="en-US" sz="2800" dirty="0" smtClean="0">
                <a:solidFill>
                  <a:schemeClr val="bg1"/>
                </a:solidFill>
              </a:rPr>
              <a:t>-Town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 Camp Zone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01" y="1020669"/>
            <a:ext cx="4810797" cy="543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8992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</p:spPr>
      </p:pic>
      <p:sp useBgFill="1"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143000" y="1066800"/>
            <a:ext cx="7177585" cy="1938992"/>
          </a:xfrm>
          <a:prstGeom prst="rect">
            <a:avLst/>
          </a:prstGeom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1</a:t>
            </a:r>
            <a:r>
              <a:rPr lang="en-US" sz="2400" baseline="30000" dirty="0" smtClean="0">
                <a:solidFill>
                  <a:schemeClr val="bg1"/>
                </a:solidFill>
                <a:sym typeface="Wingdings" panose="05000000000000000000" pitchFamily="2" charset="2"/>
              </a:rPr>
              <a:t>st</a:t>
            </a:r>
            <a:r>
              <a:rPr lang="en-US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Party Congress, Munich, (Jan. 27, 1923)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German Day Rally, Nuremberg (Sept. 1-2, 1923</a:t>
            </a:r>
            <a:r>
              <a:rPr lang="en-US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)</a:t>
            </a:r>
            <a:endParaRPr lang="en-US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2</a:t>
            </a:r>
            <a:r>
              <a:rPr lang="en-US" sz="2400" baseline="30000" dirty="0">
                <a:solidFill>
                  <a:schemeClr val="bg1"/>
                </a:solidFill>
                <a:sym typeface="Wingdings" panose="05000000000000000000" pitchFamily="2" charset="2"/>
              </a:rPr>
              <a:t>nd</a:t>
            </a: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, Weimar (July 3-4, 1926)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3</a:t>
            </a:r>
            <a:r>
              <a:rPr lang="en-US" sz="2400" baseline="30000" dirty="0">
                <a:solidFill>
                  <a:schemeClr val="bg1"/>
                </a:solidFill>
                <a:sym typeface="Wingdings" panose="05000000000000000000" pitchFamily="2" charset="2"/>
              </a:rPr>
              <a:t>rd</a:t>
            </a: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, Nuremberg (August 19-21, 1927)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4</a:t>
            </a:r>
            <a:r>
              <a:rPr lang="en-US" sz="2400" baseline="30000" dirty="0">
                <a:solidFill>
                  <a:schemeClr val="bg1"/>
                </a:solidFill>
                <a:sym typeface="Wingdings" panose="05000000000000000000" pitchFamily="2" charset="2"/>
              </a:rPr>
              <a:t>th</a:t>
            </a: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, Nuremberg (August </a:t>
            </a:r>
            <a:r>
              <a:rPr lang="en-US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1-4, </a:t>
            </a: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1929</a:t>
            </a:r>
            <a:r>
              <a:rPr lang="en-US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)</a:t>
            </a:r>
            <a:endParaRPr lang="en-US" sz="24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sp useBgFill="1"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143000" y="228600"/>
            <a:ext cx="7162800" cy="584775"/>
          </a:xfrm>
          <a:prstGeom prst="rect">
            <a:avLst/>
          </a:prstGeom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NSDAP </a:t>
            </a:r>
            <a:r>
              <a:rPr lang="en-US" sz="3200" b="1" dirty="0">
                <a:solidFill>
                  <a:schemeClr val="bg1"/>
                </a:solidFill>
                <a:sym typeface="Wingdings" panose="05000000000000000000" pitchFamily="2" charset="2"/>
              </a:rPr>
              <a:t>Party </a:t>
            </a:r>
            <a:r>
              <a:rPr lang="en-US" sz="32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Meetings </a:t>
            </a:r>
            <a:r>
              <a:rPr lang="en-US" sz="3200" dirty="0" smtClean="0">
                <a:solidFill>
                  <a:schemeClr val="bg1"/>
                </a:solidFill>
                <a:sym typeface="Wingdings" panose="05000000000000000000" pitchFamily="2" charset="2"/>
              </a:rPr>
              <a:t>(1923-1939)</a:t>
            </a:r>
            <a:endParaRPr lang="en-US" sz="32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sp useBgFill="1"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600200" y="3276600"/>
            <a:ext cx="6400800" cy="3046988"/>
          </a:xfrm>
          <a:prstGeom prst="rect">
            <a:avLst/>
          </a:prstGeom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i="1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Reichsparteitag</a:t>
            </a:r>
            <a:r>
              <a:rPr lang="en-US" sz="2400" i="1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en-US" sz="2400" i="1" dirty="0" smtClean="0">
                <a:solidFill>
                  <a:schemeClr val="bg1"/>
                </a:solidFill>
                <a:sym typeface="Wingdings" panose="05000000000000000000" pitchFamily="2" charset="2"/>
              </a:rPr>
              <a:t>(</a:t>
            </a:r>
            <a:r>
              <a:rPr lang="en-US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Reich Party Congresses</a:t>
            </a:r>
            <a:r>
              <a:rPr lang="en-US" sz="2400" i="1" dirty="0" smtClean="0">
                <a:solidFill>
                  <a:schemeClr val="bg1"/>
                </a:solidFill>
                <a:sym typeface="Wingdings" panose="05000000000000000000" pitchFamily="2" charset="2"/>
              </a:rPr>
              <a:t>)</a:t>
            </a:r>
            <a:endParaRPr lang="en-US" sz="2400" i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5</a:t>
            </a:r>
            <a:r>
              <a:rPr lang="en-US" sz="2400" baseline="30000" dirty="0">
                <a:solidFill>
                  <a:schemeClr val="bg1"/>
                </a:solidFill>
                <a:sym typeface="Wingdings" panose="05000000000000000000" pitchFamily="2" charset="2"/>
              </a:rPr>
              <a:t>th</a:t>
            </a: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, Nuremberg (Aug. 31-Sept. 3, 1933)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6</a:t>
            </a:r>
            <a:r>
              <a:rPr lang="en-US" sz="2400" baseline="30000" dirty="0">
                <a:solidFill>
                  <a:schemeClr val="bg1"/>
                </a:solidFill>
                <a:sym typeface="Wingdings" panose="05000000000000000000" pitchFamily="2" charset="2"/>
              </a:rPr>
              <a:t>th</a:t>
            </a: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, Nuremberg (Sept. 5-10, 1934)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7</a:t>
            </a:r>
            <a:r>
              <a:rPr lang="en-US" sz="2400" baseline="30000" dirty="0">
                <a:solidFill>
                  <a:schemeClr val="bg1"/>
                </a:solidFill>
                <a:sym typeface="Wingdings" panose="05000000000000000000" pitchFamily="2" charset="2"/>
              </a:rPr>
              <a:t>th</a:t>
            </a: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, Nuremberg (Sept. 10-16, 1935)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8</a:t>
            </a:r>
            <a:r>
              <a:rPr lang="en-US" sz="2400" baseline="30000" dirty="0">
                <a:solidFill>
                  <a:schemeClr val="bg1"/>
                </a:solidFill>
                <a:sym typeface="Wingdings" panose="05000000000000000000" pitchFamily="2" charset="2"/>
              </a:rPr>
              <a:t>th</a:t>
            </a: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, Nuremberg (Sept. 8-14, 1936)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9</a:t>
            </a:r>
            <a:r>
              <a:rPr lang="en-US" sz="2400" baseline="30000" dirty="0">
                <a:solidFill>
                  <a:schemeClr val="bg1"/>
                </a:solidFill>
                <a:sym typeface="Wingdings" panose="05000000000000000000" pitchFamily="2" charset="2"/>
              </a:rPr>
              <a:t>th</a:t>
            </a: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, Nuremberg (Sept. 6-13, 1937)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10</a:t>
            </a:r>
            <a:r>
              <a:rPr lang="en-US" sz="2400" baseline="30000" dirty="0">
                <a:solidFill>
                  <a:schemeClr val="bg1"/>
                </a:solidFill>
                <a:sym typeface="Wingdings" panose="05000000000000000000" pitchFamily="2" charset="2"/>
              </a:rPr>
              <a:t>th</a:t>
            </a: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, Nuremberg (Sept. 5-12, 1938)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11</a:t>
            </a:r>
            <a:r>
              <a:rPr lang="en-US" sz="2400" baseline="30000" dirty="0">
                <a:solidFill>
                  <a:schemeClr val="bg1"/>
                </a:solidFill>
                <a:sym typeface="Wingdings" panose="05000000000000000000" pitchFamily="2" charset="2"/>
              </a:rPr>
              <a:t>th</a:t>
            </a: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, Nuremberg </a:t>
            </a:r>
            <a:r>
              <a:rPr lang="en-US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(Sept</a:t>
            </a: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. 2-11, </a:t>
            </a:r>
            <a:r>
              <a:rPr lang="en-US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1939 planned)</a:t>
            </a:r>
            <a:endParaRPr lang="en-US" sz="24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5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</p:spPr>
      </p:pic>
      <p:sp useBgFill="1"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143000" y="228600"/>
            <a:ext cx="7162800" cy="584775"/>
          </a:xfrm>
          <a:prstGeom prst="rect">
            <a:avLst/>
          </a:prstGeom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NSDAP </a:t>
            </a:r>
            <a:r>
              <a:rPr lang="en-US" sz="3200" b="1" dirty="0">
                <a:solidFill>
                  <a:schemeClr val="bg1"/>
                </a:solidFill>
                <a:sym typeface="Wingdings" panose="05000000000000000000" pitchFamily="2" charset="2"/>
              </a:rPr>
              <a:t>Party </a:t>
            </a:r>
            <a:r>
              <a:rPr lang="en-US" sz="32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Meetings </a:t>
            </a:r>
            <a:r>
              <a:rPr lang="en-US" sz="3200" dirty="0" smtClean="0">
                <a:solidFill>
                  <a:schemeClr val="bg1"/>
                </a:solidFill>
                <a:sym typeface="Wingdings" panose="05000000000000000000" pitchFamily="2" charset="2"/>
              </a:rPr>
              <a:t>(1933-1939)</a:t>
            </a:r>
            <a:endParaRPr lang="en-US" sz="32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sp useBgFill="1"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38200" y="1144012"/>
            <a:ext cx="8001000" cy="3108543"/>
          </a:xfrm>
          <a:prstGeom prst="rect">
            <a:avLst/>
          </a:prstGeom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chemeClr val="bg1"/>
                </a:solidFill>
                <a:sym typeface="Wingdings" panose="05000000000000000000" pitchFamily="2" charset="2"/>
              </a:rPr>
              <a:t>5</a:t>
            </a:r>
            <a:r>
              <a:rPr lang="en-US" sz="2800" baseline="30000" dirty="0" smtClean="0">
                <a:solidFill>
                  <a:schemeClr val="bg1"/>
                </a:solidFill>
                <a:sym typeface="Wingdings" panose="05000000000000000000" pitchFamily="2" charset="2"/>
              </a:rPr>
              <a:t>th</a:t>
            </a:r>
            <a:r>
              <a:rPr lang="en-US" sz="2800" dirty="0" smtClean="0">
                <a:solidFill>
                  <a:schemeClr val="bg1"/>
                </a:solidFill>
                <a:sym typeface="Wingdings" panose="05000000000000000000" pitchFamily="2" charset="2"/>
              </a:rPr>
              <a:t> (1933)			“Victory”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chemeClr val="bg1"/>
                </a:solidFill>
                <a:sym typeface="Wingdings" panose="05000000000000000000" pitchFamily="2" charset="2"/>
              </a:rPr>
              <a:t>6</a:t>
            </a:r>
            <a:r>
              <a:rPr lang="en-US" sz="2800" baseline="30000" dirty="0" smtClean="0">
                <a:solidFill>
                  <a:schemeClr val="bg1"/>
                </a:solidFill>
                <a:sym typeface="Wingdings" panose="05000000000000000000" pitchFamily="2" charset="2"/>
              </a:rPr>
              <a:t>th</a:t>
            </a:r>
            <a:r>
              <a:rPr lang="en-US" sz="2800" dirty="0" smtClean="0">
                <a:solidFill>
                  <a:schemeClr val="bg1"/>
                </a:solidFill>
                <a:sym typeface="Wingdings" panose="05000000000000000000" pitchFamily="2" charset="2"/>
              </a:rPr>
              <a:t> (1934)			“Unity &amp; Strength”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chemeClr val="bg1"/>
                </a:solidFill>
                <a:sym typeface="Wingdings" panose="05000000000000000000" pitchFamily="2" charset="2"/>
              </a:rPr>
              <a:t>7</a:t>
            </a:r>
            <a:r>
              <a:rPr lang="en-US" sz="2800" baseline="30000" dirty="0" smtClean="0">
                <a:solidFill>
                  <a:schemeClr val="bg1"/>
                </a:solidFill>
                <a:sym typeface="Wingdings" panose="05000000000000000000" pitchFamily="2" charset="2"/>
              </a:rPr>
              <a:t>th</a:t>
            </a:r>
            <a:r>
              <a:rPr lang="en-US" sz="2800" dirty="0" smtClean="0">
                <a:solidFill>
                  <a:schemeClr val="bg1"/>
                </a:solidFill>
                <a:sym typeface="Wingdings" panose="05000000000000000000" pitchFamily="2" charset="2"/>
              </a:rPr>
              <a:t>  (1935)			“Liberty”</a:t>
            </a:r>
            <a:endParaRPr lang="en-US" sz="28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chemeClr val="bg1"/>
                </a:solidFill>
                <a:sym typeface="Wingdings" panose="05000000000000000000" pitchFamily="2" charset="2"/>
              </a:rPr>
              <a:t>8</a:t>
            </a:r>
            <a:r>
              <a:rPr lang="en-US" sz="2800" baseline="30000" dirty="0" smtClean="0">
                <a:solidFill>
                  <a:schemeClr val="bg1"/>
                </a:solidFill>
                <a:sym typeface="Wingdings" panose="05000000000000000000" pitchFamily="2" charset="2"/>
              </a:rPr>
              <a:t>th</a:t>
            </a:r>
            <a:r>
              <a:rPr lang="en-US" sz="28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sym typeface="Wingdings" panose="05000000000000000000" pitchFamily="2" charset="2"/>
              </a:rPr>
              <a:t> (1936)			“Honor”</a:t>
            </a:r>
            <a:endParaRPr lang="en-US" sz="28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chemeClr val="bg1"/>
                </a:solidFill>
                <a:sym typeface="Wingdings" panose="05000000000000000000" pitchFamily="2" charset="2"/>
              </a:rPr>
              <a:t>9</a:t>
            </a:r>
            <a:r>
              <a:rPr lang="en-US" sz="2800" baseline="30000" dirty="0" smtClean="0">
                <a:solidFill>
                  <a:schemeClr val="bg1"/>
                </a:solidFill>
                <a:sym typeface="Wingdings" panose="05000000000000000000" pitchFamily="2" charset="2"/>
              </a:rPr>
              <a:t>th</a:t>
            </a:r>
            <a:r>
              <a:rPr lang="en-US" sz="2800" dirty="0">
                <a:solidFill>
                  <a:schemeClr val="bg1"/>
                </a:solidFill>
                <a:sym typeface="Wingdings" panose="05000000000000000000" pitchFamily="2" charset="2"/>
              </a:rPr>
              <a:t>	</a:t>
            </a:r>
            <a:r>
              <a:rPr lang="en-US" sz="2800" dirty="0" smtClean="0">
                <a:solidFill>
                  <a:schemeClr val="bg1"/>
                </a:solidFill>
                <a:sym typeface="Wingdings" panose="05000000000000000000" pitchFamily="2" charset="2"/>
              </a:rPr>
              <a:t>(1937)			“Labor”</a:t>
            </a:r>
            <a:endParaRPr lang="en-US" sz="28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chemeClr val="bg1"/>
                </a:solidFill>
                <a:sym typeface="Wingdings" panose="05000000000000000000" pitchFamily="2" charset="2"/>
              </a:rPr>
              <a:t>10</a:t>
            </a:r>
            <a:r>
              <a:rPr lang="en-US" sz="2800" baseline="30000" dirty="0" smtClean="0">
                <a:solidFill>
                  <a:schemeClr val="bg1"/>
                </a:solidFill>
                <a:sym typeface="Wingdings" panose="05000000000000000000" pitchFamily="2" charset="2"/>
              </a:rPr>
              <a:t>th</a:t>
            </a:r>
            <a:r>
              <a:rPr lang="en-US" sz="28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sym typeface="Wingdings" panose="05000000000000000000" pitchFamily="2" charset="2"/>
              </a:rPr>
              <a:t>(1938)			“Greater Germany”</a:t>
            </a:r>
            <a:endParaRPr lang="en-US" sz="28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chemeClr val="bg1"/>
                </a:solidFill>
                <a:sym typeface="Wingdings" panose="05000000000000000000" pitchFamily="2" charset="2"/>
              </a:rPr>
              <a:t>11</a:t>
            </a:r>
            <a:r>
              <a:rPr lang="en-US" sz="2800" baseline="30000" dirty="0" smtClean="0">
                <a:solidFill>
                  <a:schemeClr val="bg1"/>
                </a:solidFill>
                <a:sym typeface="Wingdings" panose="05000000000000000000" pitchFamily="2" charset="2"/>
              </a:rPr>
              <a:t>th</a:t>
            </a:r>
            <a:r>
              <a:rPr lang="en-US" sz="28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sym typeface="Wingdings" panose="05000000000000000000" pitchFamily="2" charset="2"/>
              </a:rPr>
              <a:t>(1939)			“Peace”</a:t>
            </a:r>
            <a:endParaRPr lang="en-US" sz="28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pic>
        <p:nvPicPr>
          <p:cNvPr id="7" name="Picture 2" descr="http://upload.wikimedia.org/wikipedia/commons/thumb/0/09/Plakette_Reichsparteitag_1933.jpg/640px-Plakette_Reichsparteitag_19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25" y="847725"/>
            <a:ext cx="3952875" cy="5934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37461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09600"/>
            <a:ext cx="4191000" cy="583646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 useBgFill="1"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057400" y="152400"/>
            <a:ext cx="5562600" cy="584775"/>
          </a:xfrm>
          <a:prstGeom prst="rect">
            <a:avLst/>
          </a:prstGeom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Leni</a:t>
            </a:r>
            <a:r>
              <a:rPr lang="en-US" sz="3200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Riefenstahl</a:t>
            </a:r>
            <a:r>
              <a:rPr lang="en-US" sz="3200" dirty="0">
                <a:solidFill>
                  <a:schemeClr val="bg1"/>
                </a:solidFill>
              </a:rPr>
              <a:t> </a:t>
            </a:r>
            <a:r>
              <a:rPr lang="en-US" sz="3200" dirty="0" smtClean="0">
                <a:solidFill>
                  <a:schemeClr val="bg1"/>
                </a:solidFill>
              </a:rPr>
              <a:t>(1902-2003)</a:t>
            </a:r>
            <a:endParaRPr lang="en-US" sz="32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90" y="914400"/>
            <a:ext cx="4362810" cy="328170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796" y="3886200"/>
            <a:ext cx="3791804" cy="267754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 useBgFill="1">
        <p:nvSpPr>
          <p:cNvPr id="6" name="TextBox 5"/>
          <p:cNvSpPr txBox="1"/>
          <p:nvPr/>
        </p:nvSpPr>
        <p:spPr>
          <a:xfrm>
            <a:off x="685800" y="1447800"/>
            <a:ext cx="7620000" cy="3431709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100" dirty="0" smtClean="0">
                <a:solidFill>
                  <a:schemeClr val="bg1"/>
                </a:solidFill>
              </a:rPr>
              <a:t>(1932) attends Hitler’s public speech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100" dirty="0" smtClean="0">
                <a:solidFill>
                  <a:schemeClr val="bg1"/>
                </a:solidFill>
              </a:rPr>
              <a:t>(1932) directs </a:t>
            </a:r>
            <a:r>
              <a:rPr lang="en-US" sz="3100" i="1" dirty="0" smtClean="0">
                <a:solidFill>
                  <a:schemeClr val="bg1"/>
                </a:solidFill>
              </a:rPr>
              <a:t>The Blue Light </a:t>
            </a:r>
            <a:r>
              <a:rPr lang="en-US" sz="3100" dirty="0" smtClean="0">
                <a:solidFill>
                  <a:schemeClr val="bg1"/>
                </a:solidFill>
              </a:rPr>
              <a:t>&amp; reads </a:t>
            </a:r>
            <a:r>
              <a:rPr lang="en-US" sz="3100" i="1" dirty="0" smtClean="0">
                <a:solidFill>
                  <a:schemeClr val="bg1"/>
                </a:solidFill>
              </a:rPr>
              <a:t>Mein </a:t>
            </a:r>
            <a:r>
              <a:rPr lang="en-US" sz="3100" i="1" dirty="0" err="1" smtClean="0">
                <a:solidFill>
                  <a:schemeClr val="bg1"/>
                </a:solidFill>
              </a:rPr>
              <a:t>Kampf</a:t>
            </a:r>
            <a:endParaRPr lang="en-US" sz="3100" i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100" dirty="0" smtClean="0">
                <a:solidFill>
                  <a:schemeClr val="bg1"/>
                </a:solidFill>
              </a:rPr>
              <a:t>(1933) </a:t>
            </a:r>
            <a:r>
              <a:rPr lang="en-US" sz="3100" i="1" dirty="0" smtClean="0">
                <a:solidFill>
                  <a:schemeClr val="bg1"/>
                </a:solidFill>
              </a:rPr>
              <a:t>Victory of Faith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100" dirty="0" smtClean="0">
                <a:solidFill>
                  <a:schemeClr val="bg1"/>
                </a:solidFill>
              </a:rPr>
              <a:t>(1934) </a:t>
            </a:r>
            <a:r>
              <a:rPr lang="en-US" sz="3100" i="1" dirty="0" smtClean="0">
                <a:solidFill>
                  <a:schemeClr val="bg1"/>
                </a:solidFill>
              </a:rPr>
              <a:t>Triumph of the Will</a:t>
            </a:r>
            <a:endParaRPr lang="en-US" sz="31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100" dirty="0" smtClean="0">
                <a:solidFill>
                  <a:schemeClr val="bg1"/>
                </a:solidFill>
              </a:rPr>
              <a:t>(1935) </a:t>
            </a:r>
            <a:r>
              <a:rPr lang="en-US" sz="3100" i="1" dirty="0" smtClean="0">
                <a:solidFill>
                  <a:schemeClr val="bg1"/>
                </a:solidFill>
              </a:rPr>
              <a:t>Day of Freedom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100" dirty="0" smtClean="0">
                <a:solidFill>
                  <a:schemeClr val="bg1"/>
                </a:solidFill>
              </a:rPr>
              <a:t>(1936) </a:t>
            </a:r>
            <a:r>
              <a:rPr lang="en-US" sz="3100" i="1" dirty="0" smtClean="0">
                <a:solidFill>
                  <a:schemeClr val="bg1"/>
                </a:solidFill>
              </a:rPr>
              <a:t>Olympia</a:t>
            </a:r>
            <a:r>
              <a:rPr lang="en-US" sz="3100" dirty="0" smtClean="0">
                <a:solidFill>
                  <a:schemeClr val="bg1"/>
                </a:solidFill>
              </a:rPr>
              <a:t>: Berlin Olympic Games</a:t>
            </a:r>
            <a:endParaRPr lang="en-US" sz="31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0735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5618"/>
            <a:ext cx="3882023" cy="6393782"/>
          </a:xfrm>
          <a:prstGeom prst="rect">
            <a:avLst/>
          </a:prstGeom>
        </p:spPr>
      </p:pic>
      <p:sp useBgFill="1">
        <p:nvSpPr>
          <p:cNvPr id="4" name="TextBox 3"/>
          <p:cNvSpPr txBox="1"/>
          <p:nvPr/>
        </p:nvSpPr>
        <p:spPr>
          <a:xfrm>
            <a:off x="4343400" y="4831140"/>
            <a:ext cx="4118977" cy="156966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“a love story </a:t>
            </a:r>
            <a:r>
              <a:rPr lang="en-US" sz="3200" i="1" dirty="0" smtClean="0">
                <a:solidFill>
                  <a:schemeClr val="bg1"/>
                </a:solidFill>
              </a:rPr>
              <a:t>with</a:t>
            </a:r>
            <a:r>
              <a:rPr lang="en-US" sz="3200" dirty="0" smtClean="0">
                <a:solidFill>
                  <a:schemeClr val="bg1"/>
                </a:solidFill>
              </a:rPr>
              <a:t> Hitler” &amp; “a unilateral commitment </a:t>
            </a:r>
            <a:r>
              <a:rPr lang="en-US" sz="3200" i="1" dirty="0" smtClean="0">
                <a:solidFill>
                  <a:schemeClr val="bg1"/>
                </a:solidFill>
              </a:rPr>
              <a:t>to</a:t>
            </a:r>
            <a:r>
              <a:rPr lang="en-US" sz="3200" dirty="0" smtClean="0">
                <a:solidFill>
                  <a:schemeClr val="bg1"/>
                </a:solidFill>
              </a:rPr>
              <a:t> Hitler”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" name="Picture 1" descr="Screen Clippin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903" y="331410"/>
            <a:ext cx="3533970" cy="271659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2770" name="Picture 2" descr="http://www.dvdbeaver.com/film/DVDCompare4/triumphofdthewill/titl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81" y="1295400"/>
            <a:ext cx="5073619" cy="4038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8256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Travel Photos\Germany January 2014\Nuremberg\P122014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Travel Photos\Germany January 2014\Nuremberg\P12201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-7620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Travel Photos\Germany January 2014\Nuremberg\P13209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94448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6" descr="http://upload.wikimedia.org/wikipedia/commons/e/eb/Bundesarchiv_Bild_102-04062A%2C_N%C3%BCrnberg%2C_Reichsparteitag%2C_SA-_und_SS-App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52400"/>
            <a:ext cx="4495800" cy="6452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90526" y="1133475"/>
            <a:ext cx="6019800" cy="451485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41017436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1575</TotalTime>
  <Words>333</Words>
  <Application>Microsoft Office PowerPoint</Application>
  <PresentationFormat>On-screen Show (4:3)</PresentationFormat>
  <Paragraphs>49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Kirkwood Community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Kirkwood Community College</dc:creator>
  <cp:lastModifiedBy>Windows User</cp:lastModifiedBy>
  <cp:revision>383</cp:revision>
  <dcterms:created xsi:type="dcterms:W3CDTF">2004-01-22T14:43:52Z</dcterms:created>
  <dcterms:modified xsi:type="dcterms:W3CDTF">2015-04-23T13:37:41Z</dcterms:modified>
</cp:coreProperties>
</file>