
<file path=[Content_Types].xml><?xml version="1.0" encoding="utf-8"?>
<Types xmlns="http://schemas.openxmlformats.org/package/2006/content-types">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76" r:id="rId2"/>
    <p:sldId id="280" r:id="rId3"/>
    <p:sldId id="277" r:id="rId4"/>
    <p:sldId id="279" r:id="rId5"/>
    <p:sldId id="278" r:id="rId6"/>
    <p:sldId id="287" r:id="rId7"/>
    <p:sldId id="281" r:id="rId8"/>
    <p:sldId id="282" r:id="rId9"/>
    <p:sldId id="284" r:id="rId10"/>
    <p:sldId id="285" r:id="rId11"/>
    <p:sldId id="283" r:id="rId12"/>
    <p:sldId id="288" r:id="rId13"/>
    <p:sldId id="293" r:id="rId14"/>
    <p:sldId id="297" r:id="rId15"/>
    <p:sldId id="299" r:id="rId16"/>
    <p:sldId id="289" r:id="rId17"/>
    <p:sldId id="292" r:id="rId18"/>
    <p:sldId id="290" r:id="rId19"/>
    <p:sldId id="296" r:id="rId20"/>
    <p:sldId id="298" r:id="rId2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00"/>
    <a:srgbClr val="FFFF00"/>
    <a:srgbClr val="FFCC66"/>
    <a:srgbClr val="CC9900"/>
    <a:srgbClr val="660066"/>
    <a:srgbClr val="FF3300"/>
    <a:srgbClr val="FF9933"/>
    <a:srgbClr val="FF9900"/>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4343" autoAdjust="0"/>
  </p:normalViewPr>
  <p:slideViewPr>
    <p:cSldViewPr>
      <p:cViewPr varScale="1">
        <p:scale>
          <a:sx n="73" d="100"/>
          <a:sy n="73" d="100"/>
        </p:scale>
        <p:origin x="131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850"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endParaRPr lang="en-US" altLang="en-US"/>
          </a:p>
        </p:txBody>
      </p:sp>
      <p:sp>
        <p:nvSpPr>
          <p:cNvPr id="9219"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endParaRPr lang="en-US" altLang="en-US"/>
          </a:p>
        </p:txBody>
      </p:sp>
      <p:sp>
        <p:nvSpPr>
          <p:cNvPr id="9220"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endParaRPr lang="en-US" altLang="en-US"/>
          </a:p>
        </p:txBody>
      </p:sp>
      <p:sp>
        <p:nvSpPr>
          <p:cNvPr id="9221"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fld id="{C9894A1B-744C-46C9-A585-1BEADE51D420}" type="slidenum">
              <a:rPr lang="en-US" altLang="en-US"/>
              <a:pPr/>
              <a:t>‹#›</a:t>
            </a:fld>
            <a:endParaRPr lang="en-US" altLang="en-US"/>
          </a:p>
        </p:txBody>
      </p:sp>
    </p:spTree>
    <p:extLst>
      <p:ext uri="{BB962C8B-B14F-4D97-AF65-F5344CB8AC3E}">
        <p14:creationId xmlns:p14="http://schemas.microsoft.com/office/powerpoint/2010/main" val="3139257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Times" pitchFamily="18" charset="0"/>
              </a:defRPr>
            </a:lvl1pPr>
          </a:lstStyle>
          <a:p>
            <a:endParaRPr lang="en-US" altLang="en-US"/>
          </a:p>
        </p:txBody>
      </p:sp>
      <p:sp>
        <p:nvSpPr>
          <p:cNvPr id="7171" name="Rectangle 3"/>
          <p:cNvSpPr>
            <a:spLocks noGrp="1" noChangeArrowheads="1"/>
          </p:cNvSpPr>
          <p:nvPr>
            <p:ph type="dt" idx="1"/>
          </p:nvPr>
        </p:nvSpPr>
        <p:spPr bwMode="auto">
          <a:xfrm>
            <a:off x="397256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Times" pitchFamily="18" charset="0"/>
              </a:defRPr>
            </a:lvl1pPr>
          </a:lstStyle>
          <a:p>
            <a:endParaRPr lang="en-US" altLang="en-US"/>
          </a:p>
        </p:txBody>
      </p:sp>
      <p:sp>
        <p:nvSpPr>
          <p:cNvPr id="717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74"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Times" pitchFamily="18" charset="0"/>
              </a:defRPr>
            </a:lvl1pPr>
          </a:lstStyle>
          <a:p>
            <a:endParaRPr lang="en-US" altLang="en-US"/>
          </a:p>
        </p:txBody>
      </p:sp>
      <p:sp>
        <p:nvSpPr>
          <p:cNvPr id="7175"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Times" pitchFamily="18" charset="0"/>
              </a:defRPr>
            </a:lvl1pPr>
          </a:lstStyle>
          <a:p>
            <a:fld id="{4A8B6505-7DBF-44E0-92E0-A8F7A2645597}" type="slidenum">
              <a:rPr lang="en-US" altLang="en-US"/>
              <a:pPr/>
              <a:t>‹#›</a:t>
            </a:fld>
            <a:endParaRPr lang="en-US" altLang="en-US"/>
          </a:p>
        </p:txBody>
      </p:sp>
    </p:spTree>
    <p:extLst>
      <p:ext uri="{BB962C8B-B14F-4D97-AF65-F5344CB8AC3E}">
        <p14:creationId xmlns:p14="http://schemas.microsoft.com/office/powerpoint/2010/main" val="395507402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helancet.com/action/showPdf?pii=S0140-6736%2800%2902151-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cbi.nlm.nih.gov/pubmed/3022408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q.com/story/pernkopfs-anatomy-nazi-histor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andfonline.com/doi/abs/10.1300/J120v29n61_1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8B6505-7DBF-44E0-92E0-A8F7A2645597}" type="slidenum">
              <a:rPr lang="en-US" altLang="en-US" smtClean="0"/>
              <a:pPr/>
              <a:t>1</a:t>
            </a:fld>
            <a:endParaRPr lang="en-US" altLang="en-US"/>
          </a:p>
        </p:txBody>
      </p:sp>
    </p:spTree>
    <p:extLst>
      <p:ext uri="{BB962C8B-B14F-4D97-AF65-F5344CB8AC3E}">
        <p14:creationId xmlns:p14="http://schemas.microsoft.com/office/powerpoint/2010/main" val="3839713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8B6505-7DBF-44E0-92E0-A8F7A2645597}" type="slidenum">
              <a:rPr lang="en-US" altLang="en-US" smtClean="0"/>
              <a:pPr/>
              <a:t>10</a:t>
            </a:fld>
            <a:endParaRPr lang="en-US" altLang="en-US"/>
          </a:p>
        </p:txBody>
      </p:sp>
    </p:spTree>
    <p:extLst>
      <p:ext uri="{BB962C8B-B14F-4D97-AF65-F5344CB8AC3E}">
        <p14:creationId xmlns:p14="http://schemas.microsoft.com/office/powerpoint/2010/main" val="513720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8B6505-7DBF-44E0-92E0-A8F7A2645597}" type="slidenum">
              <a:rPr lang="en-US" altLang="en-US" smtClean="0"/>
              <a:pPr/>
              <a:t>11</a:t>
            </a:fld>
            <a:endParaRPr lang="en-US" altLang="en-US"/>
          </a:p>
        </p:txBody>
      </p:sp>
    </p:spTree>
    <p:extLst>
      <p:ext uri="{BB962C8B-B14F-4D97-AF65-F5344CB8AC3E}">
        <p14:creationId xmlns:p14="http://schemas.microsoft.com/office/powerpoint/2010/main" val="2776361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8B6505-7DBF-44E0-92E0-A8F7A2645597}" type="slidenum">
              <a:rPr lang="en-US" altLang="en-US" smtClean="0"/>
              <a:pPr/>
              <a:t>12</a:t>
            </a:fld>
            <a:endParaRPr lang="en-US" altLang="en-US"/>
          </a:p>
        </p:txBody>
      </p:sp>
    </p:spTree>
    <p:extLst>
      <p:ext uri="{BB962C8B-B14F-4D97-AF65-F5344CB8AC3E}">
        <p14:creationId xmlns:p14="http://schemas.microsoft.com/office/powerpoint/2010/main" val="2325943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1" dirty="0">
                <a:hlinkClick r:id="rId3"/>
              </a:rPr>
              <a:t>Senate Report </a:t>
            </a:r>
            <a:r>
              <a:rPr lang="en-US" altLang="en-US" sz="1800" b="1" dirty="0"/>
              <a:t>(1998):</a:t>
            </a:r>
          </a:p>
          <a:p>
            <a:pPr marL="342900" indent="-342900" eaLnBrk="1" hangingPunct="1">
              <a:spcBef>
                <a:spcPct val="50000"/>
              </a:spcBef>
              <a:buFont typeface="Arial" panose="020B0604020202020204" pitchFamily="34" charset="0"/>
              <a:buChar char="•"/>
            </a:pPr>
            <a:r>
              <a:rPr lang="en-US" altLang="en-US" sz="1800" b="1" dirty="0"/>
              <a:t>Vienna Anatomical Institute </a:t>
            </a:r>
            <a:r>
              <a:rPr lang="en-US" altLang="en-US" sz="1800" dirty="0"/>
              <a:t>(1938-1945)</a:t>
            </a:r>
          </a:p>
          <a:p>
            <a:pPr marL="342900" indent="-342900" eaLnBrk="1" hangingPunct="1">
              <a:spcBef>
                <a:spcPct val="50000"/>
              </a:spcBef>
              <a:buFont typeface="Arial" panose="020B0604020202020204" pitchFamily="34" charset="0"/>
              <a:buChar char="•"/>
            </a:pPr>
            <a:r>
              <a:rPr lang="en-US" altLang="en-US" sz="1800" dirty="0"/>
              <a:t>3,964 unclaimed bodies: hospitals &amp; geriatric institutions</a:t>
            </a:r>
          </a:p>
          <a:p>
            <a:pPr marL="342900" indent="-342900" eaLnBrk="1" hangingPunct="1">
              <a:spcBef>
                <a:spcPct val="50000"/>
              </a:spcBef>
              <a:buFont typeface="Arial" panose="020B0604020202020204" pitchFamily="34" charset="0"/>
              <a:buChar char="•"/>
            </a:pPr>
            <a:r>
              <a:rPr lang="en-US" altLang="en-US" sz="1800" dirty="0"/>
              <a:t>7,000 bodies: fetuses, still-born babies, children</a:t>
            </a:r>
          </a:p>
          <a:p>
            <a:pPr marL="342900" indent="-342900" eaLnBrk="1" hangingPunct="1">
              <a:spcBef>
                <a:spcPct val="50000"/>
              </a:spcBef>
              <a:buFont typeface="Arial" panose="020B0604020202020204" pitchFamily="34" charset="0"/>
              <a:buChar char="•"/>
            </a:pPr>
            <a:r>
              <a:rPr lang="en-US" altLang="en-US" sz="1800" dirty="0"/>
              <a:t>1,377 execution victims: </a:t>
            </a:r>
            <a:r>
              <a:rPr lang="en-US" altLang="en-US" sz="1800" b="1" dirty="0"/>
              <a:t>50% for political reasons</a:t>
            </a:r>
            <a:endParaRPr lang="en-US" altLang="en-US" sz="1800" dirty="0"/>
          </a:p>
          <a:p>
            <a:pPr marL="342900" indent="-342900" eaLnBrk="1" hangingPunct="1">
              <a:spcBef>
                <a:spcPct val="50000"/>
              </a:spcBef>
              <a:buFont typeface="Arial" panose="020B0604020202020204" pitchFamily="34" charset="0"/>
              <a:buChar char="•"/>
            </a:pPr>
            <a:r>
              <a:rPr lang="en-US" altLang="en-US" sz="1800" dirty="0"/>
              <a:t>41 plates: </a:t>
            </a:r>
            <a:r>
              <a:rPr lang="en-US" altLang="en-US" sz="1800" b="1" dirty="0"/>
              <a:t>definitely executed prisoners</a:t>
            </a:r>
          </a:p>
          <a:p>
            <a:pPr marL="342900" indent="-342900" eaLnBrk="1" hangingPunct="1">
              <a:spcBef>
                <a:spcPct val="50000"/>
              </a:spcBef>
              <a:buFont typeface="Arial" panose="020B0604020202020204" pitchFamily="34" charset="0"/>
              <a:buChar char="•"/>
            </a:pPr>
            <a:r>
              <a:rPr lang="en-US" altLang="en-US" sz="1800" dirty="0"/>
              <a:t>350 paintings: </a:t>
            </a:r>
            <a:r>
              <a:rPr lang="en-US" altLang="en-US" sz="1800" b="1" dirty="0"/>
              <a:t>unclear origins</a:t>
            </a:r>
          </a:p>
          <a:p>
            <a:pPr marL="342900" indent="-342900">
              <a:spcBef>
                <a:spcPct val="50000"/>
              </a:spcBef>
              <a:buFont typeface="Arial" panose="020B0604020202020204" pitchFamily="34" charset="0"/>
              <a:buChar char="•"/>
            </a:pPr>
            <a:r>
              <a:rPr lang="en-US" altLang="en-US" sz="1800" dirty="0"/>
              <a:t>791 illustrations: 50% pre-1938 or post-1945</a:t>
            </a:r>
          </a:p>
          <a:p>
            <a:endParaRPr lang="en-US" sz="1800" dirty="0"/>
          </a:p>
        </p:txBody>
      </p:sp>
      <p:sp>
        <p:nvSpPr>
          <p:cNvPr id="4" name="Slide Number Placeholder 3"/>
          <p:cNvSpPr>
            <a:spLocks noGrp="1"/>
          </p:cNvSpPr>
          <p:nvPr>
            <p:ph type="sldNum" sz="quarter" idx="10"/>
          </p:nvPr>
        </p:nvSpPr>
        <p:spPr/>
        <p:txBody>
          <a:bodyPr/>
          <a:lstStyle/>
          <a:p>
            <a:fld id="{4A8B6505-7DBF-44E0-92E0-A8F7A2645597}" type="slidenum">
              <a:rPr lang="en-US" altLang="en-US" smtClean="0"/>
              <a:pPr/>
              <a:t>13</a:t>
            </a:fld>
            <a:endParaRPr lang="en-US" altLang="en-US"/>
          </a:p>
        </p:txBody>
      </p:sp>
    </p:spTree>
    <p:extLst>
      <p:ext uri="{BB962C8B-B14F-4D97-AF65-F5344CB8AC3E}">
        <p14:creationId xmlns:p14="http://schemas.microsoft.com/office/powerpoint/2010/main" val="2957219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8B6505-7DBF-44E0-92E0-A8F7A2645597}" type="slidenum">
              <a:rPr lang="en-US" altLang="en-US" smtClean="0"/>
              <a:pPr/>
              <a:t>14</a:t>
            </a:fld>
            <a:endParaRPr lang="en-US" altLang="en-US"/>
          </a:p>
        </p:txBody>
      </p:sp>
    </p:spTree>
    <p:extLst>
      <p:ext uri="{BB962C8B-B14F-4D97-AF65-F5344CB8AC3E}">
        <p14:creationId xmlns:p14="http://schemas.microsoft.com/office/powerpoint/2010/main" val="1048605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Against:</a:t>
            </a:r>
          </a:p>
          <a:p>
            <a:pPr marL="457200" indent="-457200">
              <a:buAutoNum type="arabicParenR"/>
            </a:pPr>
            <a:r>
              <a:rPr lang="en-US" altLang="en-US" dirty="0"/>
              <a:t>Creation of </a:t>
            </a:r>
            <a:r>
              <a:rPr lang="en-US" altLang="en-US" i="1" dirty="0"/>
              <a:t>Atlas</a:t>
            </a:r>
            <a:r>
              <a:rPr lang="en-US" altLang="en-US" dirty="0"/>
              <a:t> was fundamentally evil</a:t>
            </a:r>
          </a:p>
          <a:p>
            <a:pPr marL="457200" indent="-457200">
              <a:buAutoNum type="arabicParenR"/>
            </a:pPr>
            <a:r>
              <a:rPr lang="en-US" altLang="en-US" dirty="0"/>
              <a:t>Nobody should profit from exploitation of human life</a:t>
            </a:r>
          </a:p>
          <a:p>
            <a:pPr marL="457200" indent="-457200">
              <a:buAutoNum type="arabicParenR"/>
            </a:pPr>
            <a:r>
              <a:rPr lang="en-US" altLang="en-US" dirty="0"/>
              <a:t>Using this research could appear to endorse Nazi atrocities</a:t>
            </a:r>
          </a:p>
          <a:p>
            <a:pPr marL="457200" indent="-457200">
              <a:buAutoNum type="arabicParenR"/>
            </a:pPr>
            <a:r>
              <a:rPr lang="en-US" altLang="en-US" i="1" dirty="0"/>
              <a:t>Atlas</a:t>
            </a:r>
            <a:r>
              <a:rPr lang="en-US" altLang="en-US" dirty="0"/>
              <a:t> can readily be replaced with modern atlases &amp; modern imaging techniques</a:t>
            </a:r>
          </a:p>
          <a:p>
            <a:pPr marL="457200" indent="-457200">
              <a:buAutoNum type="arabicParenR"/>
            </a:pPr>
            <a:r>
              <a:rPr lang="en-US" altLang="en-US" i="1" dirty="0"/>
              <a:t>Atlas</a:t>
            </a:r>
            <a:r>
              <a:rPr lang="en-US" altLang="en-US" dirty="0"/>
              <a:t> is the product of transgressions of law and medical ethics</a:t>
            </a:r>
          </a:p>
          <a:p>
            <a:pPr marL="457200" indent="-457200">
              <a:buAutoNum type="arabicParenR"/>
            </a:pPr>
            <a:r>
              <a:rPr lang="en-US" altLang="en-US" dirty="0"/>
              <a:t>Using any Nazi data is a “slippery slope”</a:t>
            </a:r>
          </a:p>
          <a:p>
            <a:endParaRPr lang="en-US" dirty="0"/>
          </a:p>
        </p:txBody>
      </p:sp>
      <p:sp>
        <p:nvSpPr>
          <p:cNvPr id="4" name="Slide Number Placeholder 3"/>
          <p:cNvSpPr>
            <a:spLocks noGrp="1"/>
          </p:cNvSpPr>
          <p:nvPr>
            <p:ph type="sldNum" sz="quarter" idx="10"/>
          </p:nvPr>
        </p:nvSpPr>
        <p:spPr/>
        <p:txBody>
          <a:bodyPr/>
          <a:lstStyle/>
          <a:p>
            <a:fld id="{4A8B6505-7DBF-44E0-92E0-A8F7A2645597}" type="slidenum">
              <a:rPr lang="en-US" altLang="en-US" smtClean="0"/>
              <a:pPr/>
              <a:t>15</a:t>
            </a:fld>
            <a:endParaRPr lang="en-US" altLang="en-US"/>
          </a:p>
        </p:txBody>
      </p:sp>
    </p:spTree>
    <p:extLst>
      <p:ext uri="{BB962C8B-B14F-4D97-AF65-F5344CB8AC3E}">
        <p14:creationId xmlns:p14="http://schemas.microsoft.com/office/powerpoint/2010/main" val="3745224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Against:</a:t>
            </a:r>
          </a:p>
          <a:p>
            <a:pPr marL="457200" indent="-457200">
              <a:buAutoNum type="arabicParenR"/>
            </a:pPr>
            <a:r>
              <a:rPr lang="en-US" altLang="en-US" dirty="0"/>
              <a:t>Creation of </a:t>
            </a:r>
            <a:r>
              <a:rPr lang="en-US" altLang="en-US" i="1" dirty="0"/>
              <a:t>Atlas</a:t>
            </a:r>
            <a:r>
              <a:rPr lang="en-US" altLang="en-US" dirty="0"/>
              <a:t> was fundamentally evil</a:t>
            </a:r>
          </a:p>
          <a:p>
            <a:pPr marL="457200" indent="-457200">
              <a:buAutoNum type="arabicParenR"/>
            </a:pPr>
            <a:r>
              <a:rPr lang="en-US" altLang="en-US" dirty="0"/>
              <a:t>Nobody should profit from exploitation of human life</a:t>
            </a:r>
          </a:p>
          <a:p>
            <a:pPr marL="457200" indent="-457200">
              <a:buAutoNum type="arabicParenR"/>
            </a:pPr>
            <a:r>
              <a:rPr lang="en-US" altLang="en-US" dirty="0"/>
              <a:t>Using this research could appear to endorse Nazi atrocities</a:t>
            </a:r>
          </a:p>
          <a:p>
            <a:pPr marL="457200" indent="-457200">
              <a:buAutoNum type="arabicParenR"/>
            </a:pPr>
            <a:r>
              <a:rPr lang="en-US" altLang="en-US" i="1" dirty="0"/>
              <a:t>Atlas</a:t>
            </a:r>
            <a:r>
              <a:rPr lang="en-US" altLang="en-US" dirty="0"/>
              <a:t> can readily be replaced with modern atlases &amp; modern imaging techniques</a:t>
            </a:r>
          </a:p>
          <a:p>
            <a:pPr marL="457200" indent="-457200">
              <a:buAutoNum type="arabicParenR"/>
            </a:pPr>
            <a:r>
              <a:rPr lang="en-US" altLang="en-US" i="1" dirty="0"/>
              <a:t>Atlas</a:t>
            </a:r>
            <a:r>
              <a:rPr lang="en-US" altLang="en-US" dirty="0"/>
              <a:t> is the product of transgressions of law and medical ethics</a:t>
            </a:r>
          </a:p>
          <a:p>
            <a:pPr marL="457200" indent="-457200">
              <a:buAutoNum type="arabicParenR"/>
            </a:pPr>
            <a:r>
              <a:rPr lang="en-US" altLang="en-US" dirty="0"/>
              <a:t>Using any Nazi data is a “slippery slope”</a:t>
            </a:r>
          </a:p>
          <a:p>
            <a:r>
              <a:rPr lang="en-US" altLang="en-US" b="1" dirty="0"/>
              <a:t>For:</a:t>
            </a:r>
          </a:p>
          <a:p>
            <a:pPr marL="457200" indent="-457200">
              <a:buAutoNum type="arabicParenR"/>
            </a:pPr>
            <a:r>
              <a:rPr lang="en-US" altLang="en-US" dirty="0"/>
              <a:t>Good may come from evil </a:t>
            </a:r>
          </a:p>
          <a:p>
            <a:pPr marL="457200" indent="-457200">
              <a:buFontTx/>
              <a:buAutoNum type="arabicParenR"/>
            </a:pPr>
            <a:r>
              <a:rPr lang="en-US" altLang="en-US" dirty="0"/>
              <a:t>No evidence that </a:t>
            </a:r>
            <a:r>
              <a:rPr lang="en-US" altLang="en-US" dirty="0" err="1"/>
              <a:t>Pernkopf</a:t>
            </a:r>
            <a:r>
              <a:rPr lang="en-US" altLang="en-US" dirty="0"/>
              <a:t> executed anyone</a:t>
            </a:r>
          </a:p>
          <a:p>
            <a:pPr marL="457200" indent="-457200">
              <a:buAutoNum type="arabicParenR"/>
            </a:pPr>
            <a:r>
              <a:rPr lang="en-US" altLang="en-US" i="1" dirty="0"/>
              <a:t>Atlas</a:t>
            </a:r>
            <a:r>
              <a:rPr lang="en-US" altLang="en-US" dirty="0"/>
              <a:t> cannot be easily replaced</a:t>
            </a:r>
          </a:p>
          <a:p>
            <a:pPr marL="457200" indent="-457200">
              <a:buAutoNum type="arabicParenR"/>
            </a:pPr>
            <a:r>
              <a:rPr lang="en-US" altLang="en-US" i="1" dirty="0"/>
              <a:t>Atlas</a:t>
            </a:r>
            <a:r>
              <a:rPr lang="en-US" altLang="en-US" dirty="0"/>
              <a:t> has great aesthetic value</a:t>
            </a:r>
          </a:p>
          <a:p>
            <a:pPr marL="457200" indent="-457200">
              <a:buFontTx/>
              <a:buAutoNum type="arabicParenR"/>
            </a:pPr>
            <a:r>
              <a:rPr lang="en-US" altLang="en-US" dirty="0"/>
              <a:t>Banning books is a characteristic of totalitarian systems</a:t>
            </a:r>
          </a:p>
          <a:p>
            <a:pPr marL="457200" indent="-457200">
              <a:buAutoNum type="arabicParenR"/>
            </a:pPr>
            <a:r>
              <a:rPr lang="en-US" altLang="en-US" dirty="0"/>
              <a:t>Nazi’s victims &amp; their sacrifice are best honored by </a:t>
            </a:r>
            <a:r>
              <a:rPr lang="en-US" altLang="en-US" i="1" dirty="0"/>
              <a:t>Atlas’s</a:t>
            </a:r>
            <a:r>
              <a:rPr lang="en-US" altLang="en-US" dirty="0"/>
              <a:t> continued use</a:t>
            </a:r>
          </a:p>
          <a:p>
            <a:pPr marL="457200" indent="-457200">
              <a:buAutoNum type="arabicParenR"/>
            </a:pPr>
            <a:r>
              <a:rPr lang="en-US" altLang="en-US" i="1" dirty="0"/>
              <a:t>Atlas </a:t>
            </a:r>
            <a:r>
              <a:rPr lang="en-US" altLang="en-US" dirty="0"/>
              <a:t>in original form may be useful for anatomical, ethical, &amp; historical purposes</a:t>
            </a:r>
          </a:p>
          <a:p>
            <a:endParaRPr lang="en-US" dirty="0"/>
          </a:p>
        </p:txBody>
      </p:sp>
      <p:sp>
        <p:nvSpPr>
          <p:cNvPr id="4" name="Slide Number Placeholder 3"/>
          <p:cNvSpPr>
            <a:spLocks noGrp="1"/>
          </p:cNvSpPr>
          <p:nvPr>
            <p:ph type="sldNum" sz="quarter" idx="10"/>
          </p:nvPr>
        </p:nvSpPr>
        <p:spPr/>
        <p:txBody>
          <a:bodyPr/>
          <a:lstStyle/>
          <a:p>
            <a:fld id="{4A8B6505-7DBF-44E0-92E0-A8F7A2645597}" type="slidenum">
              <a:rPr lang="en-US" altLang="en-US" smtClean="0"/>
              <a:pPr/>
              <a:t>16</a:t>
            </a:fld>
            <a:endParaRPr lang="en-US" altLang="en-US"/>
          </a:p>
        </p:txBody>
      </p:sp>
    </p:spTree>
    <p:extLst>
      <p:ext uri="{BB962C8B-B14F-4D97-AF65-F5344CB8AC3E}">
        <p14:creationId xmlns:p14="http://schemas.microsoft.com/office/powerpoint/2010/main" val="1887318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“While comprised of some of the most beautiful medical illustration ever created, the work is marred by </a:t>
            </a:r>
            <a:r>
              <a:rPr lang="en-US" altLang="en-US" sz="1800" dirty="0" err="1"/>
              <a:t>Pernkopf’s</a:t>
            </a:r>
            <a:r>
              <a:rPr lang="en-US" altLang="en-US" sz="1800" dirty="0"/>
              <a:t> association with the Nazi Party as well as the inclusion of the </a:t>
            </a:r>
            <a:r>
              <a:rPr lang="en-US" altLang="en-US" sz="1800" i="1" dirty="0" err="1"/>
              <a:t>hakenkreuz</a:t>
            </a:r>
            <a:r>
              <a:rPr lang="en-US" altLang="en-US" sz="1800" dirty="0"/>
              <a:t> (swastika) in some of the artists’ signatures (removed in later editions), and the uncertain provenance of cadavers dissected at the Anatomy Institute of the University of Vienna during the war. Due to ethical concerns regarding its controversial origin, the books are now out of print, and their [current] publisher no longer licenses the use of the images</a:t>
            </a:r>
            <a:r>
              <a:rPr lang="en-US" altLang="en-US" sz="1800" dirty="0" smtClean="0"/>
              <a:t>.”</a:t>
            </a:r>
          </a:p>
          <a:p>
            <a:r>
              <a:rPr lang="en-US" altLang="en-US" sz="1800" i="1" dirty="0"/>
              <a:t>History of Illustration</a:t>
            </a:r>
            <a:r>
              <a:rPr lang="en-US" altLang="en-US" sz="1800" dirty="0"/>
              <a:t> (2019) edited by Susan Doyle, et. al.</a:t>
            </a:r>
          </a:p>
          <a:p>
            <a:endParaRPr lang="en-US" altLang="en-US" sz="1800" dirty="0"/>
          </a:p>
          <a:p>
            <a:endParaRPr lang="en-US" dirty="0"/>
          </a:p>
        </p:txBody>
      </p:sp>
      <p:sp>
        <p:nvSpPr>
          <p:cNvPr id="4" name="Slide Number Placeholder 3"/>
          <p:cNvSpPr>
            <a:spLocks noGrp="1"/>
          </p:cNvSpPr>
          <p:nvPr>
            <p:ph type="sldNum" sz="quarter" idx="10"/>
          </p:nvPr>
        </p:nvSpPr>
        <p:spPr/>
        <p:txBody>
          <a:bodyPr/>
          <a:lstStyle/>
          <a:p>
            <a:fld id="{4A8B6505-7DBF-44E0-92E0-A8F7A2645597}" type="slidenum">
              <a:rPr lang="en-US" altLang="en-US" smtClean="0"/>
              <a:pPr/>
              <a:t>17</a:t>
            </a:fld>
            <a:endParaRPr lang="en-US" altLang="en-US"/>
          </a:p>
        </p:txBody>
      </p:sp>
    </p:spTree>
    <p:extLst>
      <p:ext uri="{BB962C8B-B14F-4D97-AF65-F5344CB8AC3E}">
        <p14:creationId xmlns:p14="http://schemas.microsoft.com/office/powerpoint/2010/main" val="3125506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“The continued use of </a:t>
            </a:r>
            <a:r>
              <a:rPr lang="en-US" altLang="en-US" sz="1800" dirty="0" err="1"/>
              <a:t>Pernkopf’s</a:t>
            </a:r>
            <a:r>
              <a:rPr lang="en-US" altLang="en-US" sz="1800" dirty="0"/>
              <a:t> atlas in clinical medicine presents an ethical dilemma that is multifaceted, complex, and debatable in nature… As an unusually detailed anatomic atlas, the </a:t>
            </a:r>
            <a:r>
              <a:rPr lang="en-US" altLang="en-US" sz="1800" dirty="0" err="1"/>
              <a:t>Pernkopf</a:t>
            </a:r>
            <a:r>
              <a:rPr lang="en-US" altLang="en-US" sz="1800" dirty="0"/>
              <a:t> atlas’s utility in informing complex or rare surgical problems is in tension with its ethically tainted origin… An ethical use of images from </a:t>
            </a:r>
            <a:r>
              <a:rPr lang="en-US" altLang="en-US" sz="1800" dirty="0" err="1"/>
              <a:t>Pernkopf’s</a:t>
            </a:r>
            <a:r>
              <a:rPr lang="en-US" altLang="en-US" sz="1800" dirty="0"/>
              <a:t> atlas should be subject to strict conditions and limitations, integrating the focus on saving the life of a patient with memorialization of the persons whose bodies were used for the creation of the images.” [</a:t>
            </a:r>
            <a:r>
              <a:rPr lang="en-US" altLang="en-US" sz="1800" b="1" dirty="0">
                <a:hlinkClick r:id="rId3"/>
              </a:rPr>
              <a:t>source</a:t>
            </a:r>
            <a:r>
              <a:rPr lang="en-US" altLang="en-US" sz="1800" dirty="0"/>
              <a:t>]</a:t>
            </a:r>
          </a:p>
          <a:p>
            <a:endParaRPr lang="en-US" dirty="0"/>
          </a:p>
        </p:txBody>
      </p:sp>
      <p:sp>
        <p:nvSpPr>
          <p:cNvPr id="4" name="Slide Number Placeholder 3"/>
          <p:cNvSpPr>
            <a:spLocks noGrp="1"/>
          </p:cNvSpPr>
          <p:nvPr>
            <p:ph type="sldNum" sz="quarter" idx="10"/>
          </p:nvPr>
        </p:nvSpPr>
        <p:spPr/>
        <p:txBody>
          <a:bodyPr/>
          <a:lstStyle/>
          <a:p>
            <a:fld id="{4A8B6505-7DBF-44E0-92E0-A8F7A2645597}" type="slidenum">
              <a:rPr lang="en-US" altLang="en-US" smtClean="0"/>
              <a:pPr/>
              <a:t>18</a:t>
            </a:fld>
            <a:endParaRPr lang="en-US" altLang="en-US"/>
          </a:p>
        </p:txBody>
      </p:sp>
    </p:spTree>
    <p:extLst>
      <p:ext uri="{BB962C8B-B14F-4D97-AF65-F5344CB8AC3E}">
        <p14:creationId xmlns:p14="http://schemas.microsoft.com/office/powerpoint/2010/main" val="972377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000" dirty="0"/>
              <a:t>[Not] every utilization of Nazi-generated data or information is morally out of bounds; however, such decisions do not and must not free others to avoid the difficult moral thinking that guided this decision favoring use… Deciding whether to engage evil does not yield to any simple resolution. [Kaplan, </a:t>
            </a:r>
            <a:r>
              <a:rPr lang="en-US" altLang="en-US" sz="2000" i="1" dirty="0"/>
              <a:t>Surgery</a:t>
            </a:r>
            <a:r>
              <a:rPr lang="en-US" altLang="en-US" sz="2000" dirty="0"/>
              <a:t> 165 (2019)]</a:t>
            </a:r>
          </a:p>
          <a:p>
            <a:endParaRPr lang="en-US" dirty="0"/>
          </a:p>
        </p:txBody>
      </p:sp>
      <p:sp>
        <p:nvSpPr>
          <p:cNvPr id="4" name="Slide Number Placeholder 3"/>
          <p:cNvSpPr>
            <a:spLocks noGrp="1"/>
          </p:cNvSpPr>
          <p:nvPr>
            <p:ph type="sldNum" sz="quarter" idx="10"/>
          </p:nvPr>
        </p:nvSpPr>
        <p:spPr/>
        <p:txBody>
          <a:bodyPr/>
          <a:lstStyle/>
          <a:p>
            <a:fld id="{4A8B6505-7DBF-44E0-92E0-A8F7A2645597}" type="slidenum">
              <a:rPr lang="en-US" altLang="en-US" smtClean="0"/>
              <a:pPr/>
              <a:t>19</a:t>
            </a:fld>
            <a:endParaRPr lang="en-US" altLang="en-US"/>
          </a:p>
        </p:txBody>
      </p:sp>
    </p:spTree>
    <p:extLst>
      <p:ext uri="{BB962C8B-B14F-4D97-AF65-F5344CB8AC3E}">
        <p14:creationId xmlns:p14="http://schemas.microsoft.com/office/powerpoint/2010/main" val="602944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8B6505-7DBF-44E0-92E0-A8F7A2645597}" type="slidenum">
              <a:rPr lang="en-US" altLang="en-US" smtClean="0"/>
              <a:pPr/>
              <a:t>2</a:t>
            </a:fld>
            <a:endParaRPr lang="en-US" altLang="en-US"/>
          </a:p>
        </p:txBody>
      </p:sp>
    </p:spTree>
    <p:extLst>
      <p:ext uri="{BB962C8B-B14F-4D97-AF65-F5344CB8AC3E}">
        <p14:creationId xmlns:p14="http://schemas.microsoft.com/office/powerpoint/2010/main" val="3118835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8B6505-7DBF-44E0-92E0-A8F7A2645597}" type="slidenum">
              <a:rPr lang="en-US" altLang="en-US" smtClean="0"/>
              <a:pPr/>
              <a:t>20</a:t>
            </a:fld>
            <a:endParaRPr lang="en-US" altLang="en-US"/>
          </a:p>
        </p:txBody>
      </p:sp>
    </p:spTree>
    <p:extLst>
      <p:ext uri="{BB962C8B-B14F-4D97-AF65-F5344CB8AC3E}">
        <p14:creationId xmlns:p14="http://schemas.microsoft.com/office/powerpoint/2010/main" val="502193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8B6505-7DBF-44E0-92E0-A8F7A2645597}" type="slidenum">
              <a:rPr lang="en-US" altLang="en-US" smtClean="0"/>
              <a:pPr/>
              <a:t>3</a:t>
            </a:fld>
            <a:endParaRPr lang="en-US" altLang="en-US"/>
          </a:p>
        </p:txBody>
      </p:sp>
    </p:spTree>
    <p:extLst>
      <p:ext uri="{BB962C8B-B14F-4D97-AF65-F5344CB8AC3E}">
        <p14:creationId xmlns:p14="http://schemas.microsoft.com/office/powerpoint/2010/main" val="3143829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415790"/>
            <a:ext cx="5466080" cy="4183380"/>
          </a:xfrm>
        </p:spPr>
        <p:txBody>
          <a:bodyPr/>
          <a:lstStyle/>
          <a:p>
            <a:r>
              <a:rPr lang="en-US" sz="1400" b="1" dirty="0" smtClean="0">
                <a:solidFill>
                  <a:schemeClr val="tx2"/>
                </a:solidFill>
              </a:rPr>
              <a:t>“National Socialism</a:t>
            </a:r>
            <a:r>
              <a:rPr lang="en-US" sz="1400" b="1" baseline="0" dirty="0" smtClean="0">
                <a:solidFill>
                  <a:schemeClr val="tx2"/>
                </a:solidFill>
              </a:rPr>
              <a:t> &amp; Science” (April 6, 1938) four days before the plebiscite to join with Germany</a:t>
            </a:r>
            <a:endParaRPr lang="en-US" sz="1600" baseline="0" dirty="0" smtClean="0">
              <a:solidFill>
                <a:schemeClr val="tx2"/>
              </a:solidFill>
            </a:endParaRPr>
          </a:p>
          <a:p>
            <a:r>
              <a:rPr lang="en-US" sz="1400" baseline="0" dirty="0" smtClean="0">
                <a:solidFill>
                  <a:schemeClr val="tx2"/>
                </a:solidFill>
              </a:rPr>
              <a:t>“What was the dream of our youth, what we dared not hope for, has become reality: we are one people, one Reich, one leader, Adolf Hitler; he strides before us and we follow him gladly… He you will be educated as doctors, that is a German, as National Socialist doctors…. I believe it is entirely in order to explain to you how deeply the Idea of National Socialism must permeate our education and our science….”</a:t>
            </a:r>
            <a:endParaRPr lang="en-US" sz="1400" dirty="0" smtClean="0">
              <a:solidFill>
                <a:schemeClr val="tx2"/>
              </a:solidFill>
            </a:endParaRPr>
          </a:p>
          <a:p>
            <a:r>
              <a:rPr lang="en-US" sz="1400" dirty="0" smtClean="0">
                <a:solidFill>
                  <a:schemeClr val="tx2"/>
                </a:solidFill>
              </a:rPr>
              <a:t>“To assume the medical care…. of</a:t>
            </a:r>
            <a:r>
              <a:rPr lang="en-US" sz="1400" baseline="0" dirty="0" smtClean="0">
                <a:solidFill>
                  <a:schemeClr val="tx2"/>
                </a:solidFill>
              </a:rPr>
              <a:t> the Body of the People which has been entrusted to you, </a:t>
            </a:r>
            <a:r>
              <a:rPr lang="en-US" sz="1400" dirty="0" smtClean="0">
                <a:solidFill>
                  <a:schemeClr val="tx2"/>
                </a:solidFill>
              </a:rPr>
              <a:t>not </a:t>
            </a:r>
            <a:r>
              <a:rPr lang="en-US" sz="1400" dirty="0">
                <a:solidFill>
                  <a:schemeClr val="tx2"/>
                </a:solidFill>
              </a:rPr>
              <a:t>only in the positive sense of furthering the </a:t>
            </a:r>
            <a:r>
              <a:rPr lang="en-US" sz="1400" b="1" dirty="0">
                <a:solidFill>
                  <a:schemeClr val="tx2"/>
                </a:solidFill>
              </a:rPr>
              <a:t>propagation of the fit</a:t>
            </a:r>
            <a:r>
              <a:rPr lang="en-US" sz="1400" dirty="0">
                <a:solidFill>
                  <a:schemeClr val="tx2"/>
                </a:solidFill>
              </a:rPr>
              <a:t>, but also in the negative sense of </a:t>
            </a:r>
            <a:r>
              <a:rPr lang="en-US" sz="1400" b="1" dirty="0">
                <a:solidFill>
                  <a:schemeClr val="tx2"/>
                </a:solidFill>
              </a:rPr>
              <a:t>eliminating the unfit </a:t>
            </a:r>
            <a:r>
              <a:rPr lang="en-US" sz="1400" dirty="0">
                <a:solidFill>
                  <a:schemeClr val="tx2"/>
                </a:solidFill>
              </a:rPr>
              <a:t>and </a:t>
            </a:r>
            <a:r>
              <a:rPr lang="en-US" sz="1400" b="1" dirty="0">
                <a:solidFill>
                  <a:schemeClr val="tx2"/>
                </a:solidFill>
              </a:rPr>
              <a:t>defective</a:t>
            </a:r>
            <a:r>
              <a:rPr lang="en-US" sz="1400" dirty="0">
                <a:solidFill>
                  <a:schemeClr val="tx2"/>
                </a:solidFill>
              </a:rPr>
              <a:t> [by] control of marriage, propagation of the genetically fit whose genetic [and] biologic constitution promises healthy descendants; [by] discouragement of breeding by individuals who do not belong together properly</a:t>
            </a:r>
            <a:r>
              <a:rPr lang="en-US" sz="1400" b="1" dirty="0">
                <a:solidFill>
                  <a:schemeClr val="tx2"/>
                </a:solidFill>
              </a:rPr>
              <a:t>, whose races clash</a:t>
            </a:r>
            <a:r>
              <a:rPr lang="en-US" sz="1400" dirty="0">
                <a:solidFill>
                  <a:schemeClr val="tx2"/>
                </a:solidFill>
              </a:rPr>
              <a:t>; and finally [by] the </a:t>
            </a:r>
            <a:r>
              <a:rPr lang="en-US" sz="1400" b="1" dirty="0">
                <a:solidFill>
                  <a:schemeClr val="tx2"/>
                </a:solidFill>
              </a:rPr>
              <a:t>exclusion of the genetically inferior from future generations by sterilization and other means</a:t>
            </a:r>
            <a:r>
              <a:rPr lang="en-US" sz="1400" dirty="0">
                <a:solidFill>
                  <a:schemeClr val="tx2"/>
                </a:solidFill>
              </a:rPr>
              <a:t>.”</a:t>
            </a:r>
            <a:endParaRPr lang="en-US" altLang="en-US" sz="1400" dirty="0">
              <a:solidFill>
                <a:schemeClr val="tx2"/>
              </a:solidFill>
            </a:endParaRPr>
          </a:p>
          <a:p>
            <a:endParaRPr lang="en-US" sz="1400" dirty="0">
              <a:solidFill>
                <a:schemeClr val="tx2"/>
              </a:solidFill>
            </a:endParaRPr>
          </a:p>
        </p:txBody>
      </p:sp>
      <p:sp>
        <p:nvSpPr>
          <p:cNvPr id="4" name="Slide Number Placeholder 3"/>
          <p:cNvSpPr>
            <a:spLocks noGrp="1"/>
          </p:cNvSpPr>
          <p:nvPr>
            <p:ph type="sldNum" sz="quarter" idx="10"/>
          </p:nvPr>
        </p:nvSpPr>
        <p:spPr/>
        <p:txBody>
          <a:bodyPr/>
          <a:lstStyle/>
          <a:p>
            <a:fld id="{4A8B6505-7DBF-44E0-92E0-A8F7A2645597}" type="slidenum">
              <a:rPr lang="en-US" altLang="en-US" smtClean="0"/>
              <a:pPr/>
              <a:t>4</a:t>
            </a:fld>
            <a:endParaRPr lang="en-US" altLang="en-US"/>
          </a:p>
        </p:txBody>
      </p:sp>
    </p:spTree>
    <p:extLst>
      <p:ext uri="{BB962C8B-B14F-4D97-AF65-F5344CB8AC3E}">
        <p14:creationId xmlns:p14="http://schemas.microsoft.com/office/powerpoint/2010/main" val="599052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a:t>“</a:t>
            </a:r>
            <a:r>
              <a:rPr lang="en-US" sz="1400" dirty="0"/>
              <a:t>To him who is the proclaimer of National Socialist thought and the new way of looking at the world and in whom the legend of history has blossomed and has awakened and who has the heroic spirit within him, </a:t>
            </a:r>
            <a:r>
              <a:rPr lang="en-US" sz="1400" b="1" dirty="0"/>
              <a:t>the greatest son of our homeland</a:t>
            </a:r>
            <a:r>
              <a:rPr lang="en-US" sz="1400" dirty="0"/>
              <a:t>, we wish to give our gratitude and also to say that we doctors with our whole life and our </a:t>
            </a:r>
            <a:r>
              <a:rPr lang="en-US" sz="1400" b="1" dirty="0"/>
              <a:t>whole soul gladly wish to serve him</a:t>
            </a:r>
            <a:r>
              <a:rPr lang="en-US" sz="1400" dirty="0"/>
              <a:t>. So may our call express only what each of us feels from the bottom of his heart; Adolf Hitler, </a:t>
            </a:r>
            <a:r>
              <a:rPr lang="en-US" sz="1400" dirty="0" err="1"/>
              <a:t>Sieg</a:t>
            </a:r>
            <a:r>
              <a:rPr lang="en-US" sz="1400" dirty="0"/>
              <a:t> </a:t>
            </a:r>
            <a:r>
              <a:rPr lang="en-US" sz="1400" dirty="0" err="1"/>
              <a:t>Heil</a:t>
            </a:r>
            <a:r>
              <a:rPr lang="en-US" sz="1400" dirty="0"/>
              <a:t>!, </a:t>
            </a:r>
            <a:r>
              <a:rPr lang="en-US" sz="1400" dirty="0" err="1"/>
              <a:t>Sieg</a:t>
            </a:r>
            <a:r>
              <a:rPr lang="en-US" sz="1400" dirty="0"/>
              <a:t> </a:t>
            </a:r>
            <a:r>
              <a:rPr lang="en-US" sz="1400" dirty="0" err="1"/>
              <a:t>Heil</a:t>
            </a:r>
            <a:r>
              <a:rPr lang="en-US" sz="1400" dirty="0"/>
              <a:t>! </a:t>
            </a:r>
            <a:r>
              <a:rPr lang="en-US" sz="1400" dirty="0" err="1"/>
              <a:t>Sieg</a:t>
            </a:r>
            <a:r>
              <a:rPr lang="en-US" sz="1400" dirty="0"/>
              <a:t> </a:t>
            </a:r>
            <a:r>
              <a:rPr lang="en-US" sz="1400" dirty="0" err="1"/>
              <a:t>Heil</a:t>
            </a:r>
            <a:r>
              <a:rPr lang="en-US" sz="1400" dirty="0" smtClean="0"/>
              <a:t>!”</a:t>
            </a:r>
          </a:p>
          <a:p>
            <a:endParaRPr lang="en-US" sz="1400" dirty="0" smtClean="0"/>
          </a:p>
          <a:p>
            <a:r>
              <a:rPr lang="en-US" altLang="en-US" sz="1400" b="1" dirty="0" smtClean="0"/>
              <a:t>“Our Colleagues in Austria” (</a:t>
            </a:r>
            <a:r>
              <a:rPr lang="en-US" altLang="en-US" sz="1400" b="1" i="1" dirty="0" smtClean="0"/>
              <a:t>The Lancet</a:t>
            </a:r>
            <a:r>
              <a:rPr lang="en-US" altLang="en-US" sz="1400" b="1" dirty="0" smtClean="0"/>
              <a:t>, March 26, 1938)</a:t>
            </a:r>
          </a:p>
          <a:p>
            <a:r>
              <a:rPr lang="en-US" altLang="en-US" sz="1400" dirty="0" smtClean="0"/>
              <a:t>In view of recent events, we… express our alarm at the possible fate of our colleagues either on account of their medical or social views, or on account of their belonging to the Jewish race.  We beg our colleagues in all countries… to do all in their power, whether by public protest, by public or private assistance, to stand by any member of our profession who may suffer hardship under the new regime.  </a:t>
            </a:r>
            <a:r>
              <a:rPr lang="en-US" altLang="en-US" sz="1400" smtClean="0"/>
              <a:t>18 signatures</a:t>
            </a:r>
            <a:endParaRPr lang="en-US" altLang="en-US" sz="1400" dirty="0" smtClean="0"/>
          </a:p>
          <a:p>
            <a:endParaRPr lang="en-US" altLang="en-US" sz="1800" dirty="0"/>
          </a:p>
          <a:p>
            <a:endParaRPr lang="en-US" dirty="0"/>
          </a:p>
        </p:txBody>
      </p:sp>
      <p:sp>
        <p:nvSpPr>
          <p:cNvPr id="4" name="Slide Number Placeholder 3"/>
          <p:cNvSpPr>
            <a:spLocks noGrp="1"/>
          </p:cNvSpPr>
          <p:nvPr>
            <p:ph type="sldNum" sz="quarter" idx="10"/>
          </p:nvPr>
        </p:nvSpPr>
        <p:spPr/>
        <p:txBody>
          <a:bodyPr/>
          <a:lstStyle/>
          <a:p>
            <a:fld id="{4A8B6505-7DBF-44E0-92E0-A8F7A2645597}" type="slidenum">
              <a:rPr lang="en-US" altLang="en-US" smtClean="0"/>
              <a:pPr/>
              <a:t>5</a:t>
            </a:fld>
            <a:endParaRPr lang="en-US" altLang="en-US"/>
          </a:p>
        </p:txBody>
      </p:sp>
    </p:spTree>
    <p:extLst>
      <p:ext uri="{BB962C8B-B14F-4D97-AF65-F5344CB8AC3E}">
        <p14:creationId xmlns:p14="http://schemas.microsoft.com/office/powerpoint/2010/main" val="1722977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t>
            </a:r>
            <a:r>
              <a:rPr lang="en-US" sz="1800" dirty="0" err="1"/>
              <a:t>Pernkopf</a:t>
            </a:r>
            <a:r>
              <a:rPr lang="en-US" sz="1800" dirty="0"/>
              <a:t> directs the dissections and preparations of the cadavers for painting. These preparations can be exacting, hour upon hour spent pinning back skin on a forearm, scraping fascia from a bone, sawing skulls open to reveal a fine minutiae of arteries, the skein of veins beneath the dura. But he learns quickly: The better the preparation—the more fresh and vivid the viscera—the better the painting. He is driven by ideas of accuracy and clarity. He stresses again and again: The paintings must look like living tissue, even </a:t>
            </a:r>
            <a:r>
              <a:rPr lang="en-US" sz="1800" i="1" dirty="0"/>
              <a:t>more</a:t>
            </a:r>
            <a:r>
              <a:rPr lang="en-US" sz="1800" dirty="0"/>
              <a:t> alive than living tissue, if such a thing is possible.” [</a:t>
            </a:r>
            <a:r>
              <a:rPr lang="en-US" sz="1800" dirty="0">
                <a:hlinkClick r:id="rId3"/>
              </a:rPr>
              <a:t>source</a:t>
            </a:r>
            <a:r>
              <a:rPr lang="en-US" sz="1800" dirty="0"/>
              <a:t>]</a:t>
            </a:r>
          </a:p>
          <a:p>
            <a:endParaRPr lang="en-US" dirty="0"/>
          </a:p>
        </p:txBody>
      </p:sp>
      <p:sp>
        <p:nvSpPr>
          <p:cNvPr id="4" name="Slide Number Placeholder 3"/>
          <p:cNvSpPr>
            <a:spLocks noGrp="1"/>
          </p:cNvSpPr>
          <p:nvPr>
            <p:ph type="sldNum" sz="quarter" idx="10"/>
          </p:nvPr>
        </p:nvSpPr>
        <p:spPr/>
        <p:txBody>
          <a:bodyPr/>
          <a:lstStyle/>
          <a:p>
            <a:fld id="{4A8B6505-7DBF-44E0-92E0-A8F7A2645597}" type="slidenum">
              <a:rPr lang="en-US" altLang="en-US" smtClean="0"/>
              <a:pPr/>
              <a:t>6</a:t>
            </a:fld>
            <a:endParaRPr lang="en-US" altLang="en-US"/>
          </a:p>
        </p:txBody>
      </p:sp>
    </p:spTree>
    <p:extLst>
      <p:ext uri="{BB962C8B-B14F-4D97-AF65-F5344CB8AC3E}">
        <p14:creationId xmlns:p14="http://schemas.microsoft.com/office/powerpoint/2010/main" val="1712833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All artists were active Nazi Party members who “frequently demonstrated their allegiance to the Nazi cause, by signing the anatomical paintings with Nazi icons.” [</a:t>
            </a:r>
            <a:r>
              <a:rPr lang="en-US" sz="2000" dirty="0">
                <a:hlinkClick r:id="rId3"/>
              </a:rPr>
              <a:t>source</a:t>
            </a:r>
            <a:r>
              <a:rPr lang="en-US" sz="2000" dirty="0"/>
              <a:t>]</a:t>
            </a:r>
          </a:p>
          <a:p>
            <a:endParaRPr lang="en-US" sz="2000" dirty="0"/>
          </a:p>
        </p:txBody>
      </p:sp>
      <p:sp>
        <p:nvSpPr>
          <p:cNvPr id="4" name="Slide Number Placeholder 3"/>
          <p:cNvSpPr>
            <a:spLocks noGrp="1"/>
          </p:cNvSpPr>
          <p:nvPr>
            <p:ph type="sldNum" sz="quarter" idx="10"/>
          </p:nvPr>
        </p:nvSpPr>
        <p:spPr/>
        <p:txBody>
          <a:bodyPr/>
          <a:lstStyle/>
          <a:p>
            <a:fld id="{4A8B6505-7DBF-44E0-92E0-A8F7A2645597}" type="slidenum">
              <a:rPr lang="en-US" altLang="en-US" smtClean="0"/>
              <a:pPr/>
              <a:t>7</a:t>
            </a:fld>
            <a:endParaRPr lang="en-US" altLang="en-US"/>
          </a:p>
        </p:txBody>
      </p:sp>
    </p:spTree>
    <p:extLst>
      <p:ext uri="{BB962C8B-B14F-4D97-AF65-F5344CB8AC3E}">
        <p14:creationId xmlns:p14="http://schemas.microsoft.com/office/powerpoint/2010/main" val="3227459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a:t>“The creation of a large, original, illustrated work such as the seven volumes of </a:t>
            </a:r>
            <a:r>
              <a:rPr lang="en-US" sz="1400" b="1" i="1" dirty="0" err="1"/>
              <a:t>Topographische</a:t>
            </a:r>
            <a:r>
              <a:rPr lang="en-US" sz="1400" b="1" i="1" dirty="0"/>
              <a:t> </a:t>
            </a:r>
            <a:r>
              <a:rPr lang="en-US" sz="1400" b="1" i="1" dirty="0" err="1"/>
              <a:t>Anatomie</a:t>
            </a:r>
            <a:r>
              <a:rPr lang="en-US" sz="1400" b="1" i="1" dirty="0"/>
              <a:t> des Menschen </a:t>
            </a:r>
            <a:r>
              <a:rPr lang="en-US" sz="1400" dirty="0"/>
              <a:t>by Eduard </a:t>
            </a:r>
            <a:r>
              <a:rPr lang="en-US" sz="1400" dirty="0" err="1"/>
              <a:t>Pernkopf</a:t>
            </a:r>
            <a:r>
              <a:rPr lang="en-US" sz="1400" dirty="0"/>
              <a:t> </a:t>
            </a:r>
            <a:r>
              <a:rPr lang="en-US" sz="1400" b="1" dirty="0"/>
              <a:t>could only have been achieved through the combination of numerous particularly fortunate circumstances</a:t>
            </a:r>
            <a:r>
              <a:rPr lang="en-US" sz="1400" dirty="0"/>
              <a:t>…. </a:t>
            </a:r>
            <a:r>
              <a:rPr lang="en-US" sz="1400" dirty="0" err="1"/>
              <a:t>Pernkopf</a:t>
            </a:r>
            <a:r>
              <a:rPr lang="en-US" sz="1400" dirty="0"/>
              <a:t> was fortunate in being associated with a number of artists who were able to reproduce, in the finest detail, anatomically precise and pictorially impressive drawings from specimens prepared by the master.  </a:t>
            </a:r>
            <a:r>
              <a:rPr lang="en-US" sz="1400" b="1" dirty="0"/>
              <a:t>Most of the illustrations are outstanding pieces of art</a:t>
            </a:r>
            <a:r>
              <a:rPr lang="en-US" sz="1400" dirty="0"/>
              <a:t> and, in spite of abundance of detail, are </a:t>
            </a:r>
            <a:r>
              <a:rPr lang="en-US" sz="1400" b="1" dirty="0"/>
              <a:t>drawn with great clarity and accuracy</a:t>
            </a:r>
            <a:r>
              <a:rPr lang="en-US" sz="1400" dirty="0"/>
              <a:t>… </a:t>
            </a:r>
          </a:p>
          <a:p>
            <a:r>
              <a:rPr lang="en-US" sz="1400" dirty="0"/>
              <a:t>The appearance of </a:t>
            </a:r>
            <a:r>
              <a:rPr lang="en-US" sz="1400" dirty="0" err="1"/>
              <a:t>Pernkopf’s</a:t>
            </a:r>
            <a:r>
              <a:rPr lang="en-US" sz="1400" dirty="0"/>
              <a:t> work as a two-volume atlas of human anatomy makes available these unique pictures in a more concise format that will facilitate widespread use of this work, which is valuable not only to anatomists but also to practitioners in other fields, particularly surgery.” [Preface by Dr. Helmut </a:t>
            </a:r>
            <a:r>
              <a:rPr lang="en-US" sz="1400" dirty="0" err="1"/>
              <a:t>Ferner</a:t>
            </a:r>
            <a:r>
              <a:rPr lang="en-US" sz="1400" dirty="0"/>
              <a:t>, </a:t>
            </a:r>
            <a:r>
              <a:rPr lang="en-US" sz="1400" i="1" dirty="0"/>
              <a:t>Atlas of Topographical &amp; Applied Human Anatomy</a:t>
            </a:r>
            <a:r>
              <a:rPr lang="en-US" sz="1400" dirty="0"/>
              <a:t>, 1963]</a:t>
            </a:r>
            <a:endParaRPr lang="en-US" sz="1400" b="1" i="1" dirty="0"/>
          </a:p>
          <a:p>
            <a:endParaRPr lang="en-US" dirty="0"/>
          </a:p>
        </p:txBody>
      </p:sp>
      <p:sp>
        <p:nvSpPr>
          <p:cNvPr id="4" name="Slide Number Placeholder 3"/>
          <p:cNvSpPr>
            <a:spLocks noGrp="1"/>
          </p:cNvSpPr>
          <p:nvPr>
            <p:ph type="sldNum" sz="quarter" idx="10"/>
          </p:nvPr>
        </p:nvSpPr>
        <p:spPr/>
        <p:txBody>
          <a:bodyPr/>
          <a:lstStyle/>
          <a:p>
            <a:fld id="{4A8B6505-7DBF-44E0-92E0-A8F7A2645597}" type="slidenum">
              <a:rPr lang="en-US" altLang="en-US" smtClean="0"/>
              <a:pPr/>
              <a:t>8</a:t>
            </a:fld>
            <a:endParaRPr lang="en-US" altLang="en-US"/>
          </a:p>
        </p:txBody>
      </p:sp>
    </p:spTree>
    <p:extLst>
      <p:ext uri="{BB962C8B-B14F-4D97-AF65-F5344CB8AC3E}">
        <p14:creationId xmlns:p14="http://schemas.microsoft.com/office/powerpoint/2010/main" val="3237938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8B6505-7DBF-44E0-92E0-A8F7A2645597}" type="slidenum">
              <a:rPr lang="en-US" altLang="en-US" smtClean="0"/>
              <a:pPr/>
              <a:t>9</a:t>
            </a:fld>
            <a:endParaRPr lang="en-US" altLang="en-US"/>
          </a:p>
        </p:txBody>
      </p:sp>
    </p:spTree>
    <p:extLst>
      <p:ext uri="{BB962C8B-B14F-4D97-AF65-F5344CB8AC3E}">
        <p14:creationId xmlns:p14="http://schemas.microsoft.com/office/powerpoint/2010/main" val="1194121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5D0F70A-B65F-4029-9974-51C4A17143D0}" type="slidenum">
              <a:rPr lang="en-US" altLang="en-US"/>
              <a:pPr/>
              <a:t>‹#›</a:t>
            </a:fld>
            <a:endParaRPr lang="en-US" altLang="en-US"/>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AD9A42D-4DD5-455D-9B3A-610F085E1A1E}" type="slidenum">
              <a:rPr lang="en-US" altLang="en-US"/>
              <a:pPr/>
              <a:t>‹#›</a:t>
            </a:fld>
            <a:endParaRPr lang="en-US" altLang="en-US"/>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702DC86-F1E6-4167-8E24-07A715312BDB}" type="slidenum">
              <a:rPr lang="en-US" altLang="en-US"/>
              <a:pPr/>
              <a:t>‹#›</a:t>
            </a:fld>
            <a:endParaRPr lang="en-US" altLang="en-US"/>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905145E-0DBD-43BB-888B-C05CDEDCF038}" type="slidenum">
              <a:rPr lang="en-US" altLang="en-US"/>
              <a:pPr/>
              <a:t>‹#›</a:t>
            </a:fld>
            <a:endParaRPr lang="en-US" altLang="en-US"/>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3CE9CCF-352C-456A-B20F-34B0371AE717}" type="slidenum">
              <a:rPr lang="en-US" altLang="en-US"/>
              <a:pPr/>
              <a:t>‹#›</a:t>
            </a:fld>
            <a:endParaRPr lang="en-US" altLang="en-US"/>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60EED11-81DD-4EB2-8BCB-60B9F726662C}" type="slidenum">
              <a:rPr lang="en-US" altLang="en-US"/>
              <a:pPr/>
              <a:t>‹#›</a:t>
            </a:fld>
            <a:endParaRPr lang="en-US" altLang="en-US"/>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8AE5074-6DF2-43D6-B98E-BBB248359607}" type="slidenum">
              <a:rPr lang="en-US" altLang="en-US"/>
              <a:pPr/>
              <a:t>‹#›</a:t>
            </a:fld>
            <a:endParaRPr lang="en-US" altLang="en-US"/>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69DD0A6-7147-4AE6-BDA1-856E955752A9}" type="slidenum">
              <a:rPr lang="en-US" altLang="en-US"/>
              <a:pPr/>
              <a:t>‹#›</a:t>
            </a:fld>
            <a:endParaRPr lang="en-US" altLang="en-US"/>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C95AA84C-0330-43DD-9998-D09E1D6AB493}" type="slidenum">
              <a:rPr lang="en-US" altLang="en-US"/>
              <a:pPr/>
              <a:t>‹#›</a:t>
            </a:fld>
            <a:endParaRPr lang="en-US" altLang="en-US"/>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F957814-8813-4C86-9D3F-0DA9CF8A1238}" type="slidenum">
              <a:rPr lang="en-US" altLang="en-US"/>
              <a:pPr/>
              <a:t>‹#›</a:t>
            </a:fld>
            <a:endParaRPr lang="en-US" altLang="en-US"/>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D97C286-D85D-4E12-8842-CFE789E7693F}" type="slidenum">
              <a:rPr lang="en-US" altLang="en-US"/>
              <a:pPr/>
              <a:t>‹#›</a:t>
            </a:fld>
            <a:endParaRPr lang="en-US" altLang="en-US"/>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rgbClr val="C00000"/>
            </a:gs>
          </a:gsLst>
          <a:lin ang="162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D49C42B-803A-405E-9843-FF24BA00D8A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tmp"/><Relationship Id="rId4" Type="http://schemas.openxmlformats.org/officeDocument/2006/relationships/image" Target="../media/image18.tmp"/></Relationships>
</file>

<file path=ppt/slides/_rels/slide11.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tmp"/><Relationship Id="rId4" Type="http://schemas.openxmlformats.org/officeDocument/2006/relationships/image" Target="../media/image21.tmp"/></Relationships>
</file>

<file path=ppt/slides/_rels/slide12.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medscape.com/viewarticle/915940"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tmp"/></Relationships>
</file>

<file path=ppt/slides/_rels/slide16.xml.rels><?xml version="1.0" encoding="UTF-8" standalone="yes"?>
<Relationships xmlns="http://schemas.openxmlformats.org/package/2006/relationships"><Relationship Id="rId3" Type="http://schemas.openxmlformats.org/officeDocument/2006/relationships/hyperlink" Target="https://www.medscape.com/viewarticle/915940"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tmp"/></Relationships>
</file>

<file path=ppt/slides/_rels/slide17.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medscape.com/viewarticle/915940"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tmp"/></Relationships>
</file>

<file path=ppt/slides/_rels/slide2.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tmp"/></Relationships>
</file>

<file path=ppt/slides/_rels/slide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tmp"/><Relationship Id="rId5" Type="http://schemas.openxmlformats.org/officeDocument/2006/relationships/hyperlink" Target="https://geschichte.univie.ac.at/en/images/inaugural-lecture-dean-eduard-pernkopf-wearing-sa-uniform-after-reopening-university-vienna-0" TargetMode="External"/><Relationship Id="rId4" Type="http://schemas.openxmlformats.org/officeDocument/2006/relationships/image" Target="../media/image5.tmp"/></Relationships>
</file>

<file path=ppt/slides/_rels/slide5.xml.rels><?xml version="1.0" encoding="UTF-8" standalone="yes"?>
<Relationships xmlns="http://schemas.openxmlformats.org/package/2006/relationships"><Relationship Id="rId3" Type="http://schemas.openxmlformats.org/officeDocument/2006/relationships/hyperlink" Target="https://geschichte.univie.ac.at/de/print/84"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tmp"/><Relationship Id="rId4" Type="http://schemas.openxmlformats.org/officeDocument/2006/relationships/image" Target="../media/image7.tmp"/></Relationships>
</file>

<file path=ppt/slides/_rels/slide6.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tmp"/><Relationship Id="rId7" Type="http://schemas.openxmlformats.org/officeDocument/2006/relationships/image" Target="../media/image12.tm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amazon.com/Pernkopf-Anatomy-Vol-Topographic-Extremities/dp/0806715634" TargetMode="External"/><Relationship Id="rId5" Type="http://schemas.openxmlformats.org/officeDocument/2006/relationships/image" Target="../media/image11.tmp"/><Relationship Id="rId4" Type="http://schemas.openxmlformats.org/officeDocument/2006/relationships/hyperlink" Target="https://www.amazon.com/Atlas-Topographical-Applied-Human-Anatomy/dp/0806715626/ref=sr_1_6?keywords=Pernkopf+Anatomy&amp;qid=1571184285&amp;sr=8-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tmp"/><Relationship Id="rId4" Type="http://schemas.openxmlformats.org/officeDocument/2006/relationships/image" Target="../media/image15.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52400"/>
            <a:ext cx="10294275" cy="7162800"/>
          </a:xfrm>
          <a:prstGeom prst="rect">
            <a:avLst/>
          </a:prstGeom>
        </p:spPr>
      </p:pic>
      <p:sp>
        <p:nvSpPr>
          <p:cNvPr id="3" name="Text Box 1032"/>
          <p:cNvSpPr txBox="1">
            <a:spLocks noChangeArrowheads="1"/>
          </p:cNvSpPr>
          <p:nvPr/>
        </p:nvSpPr>
        <p:spPr bwMode="auto">
          <a:xfrm>
            <a:off x="685800" y="2743200"/>
            <a:ext cx="8001000" cy="1323439"/>
          </a:xfrm>
          <a:prstGeom prst="rect">
            <a:avLst/>
          </a:prstGeom>
          <a:solidFill>
            <a:srgbClr val="C00000">
              <a:alpha val="82000"/>
            </a:srgbClr>
          </a:solidFill>
          <a:ln>
            <a:noFill/>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sz="2000" dirty="0" smtClean="0">
                <a:solidFill>
                  <a:srgbClr val="FFFF00"/>
                </a:solidFill>
              </a:rPr>
              <a:t>Judged by any standard, </a:t>
            </a:r>
            <a:r>
              <a:rPr lang="en-US" sz="2000" dirty="0" err="1" smtClean="0">
                <a:solidFill>
                  <a:srgbClr val="FFFF00"/>
                </a:solidFill>
              </a:rPr>
              <a:t>Pernkopf’s</a:t>
            </a:r>
            <a:r>
              <a:rPr lang="en-US" sz="2000" dirty="0" smtClean="0">
                <a:solidFill>
                  <a:srgbClr val="FFFF00"/>
                </a:solidFill>
              </a:rPr>
              <a:t> [</a:t>
            </a:r>
            <a:r>
              <a:rPr lang="en-US" sz="2000" i="1" dirty="0" smtClean="0">
                <a:solidFill>
                  <a:srgbClr val="FFFF00"/>
                </a:solidFill>
              </a:rPr>
              <a:t>Atlas</a:t>
            </a:r>
            <a:r>
              <a:rPr lang="en-US" sz="2000" dirty="0" smtClean="0">
                <a:solidFill>
                  <a:srgbClr val="FFFF00"/>
                </a:solidFill>
              </a:rPr>
              <a:t>] is a remarkable feat… He was a perfectionist who demanded and received high-quality work from his artists… They knew they had created something special in anatomic illustration. [1988]</a:t>
            </a:r>
            <a:endParaRPr lang="en-US" sz="2000" b="1" dirty="0">
              <a:solidFill>
                <a:srgbClr val="FFFF00"/>
              </a:solidFill>
            </a:endParaRPr>
          </a:p>
        </p:txBody>
      </p:sp>
      <p:sp>
        <p:nvSpPr>
          <p:cNvPr id="4" name="Text Box 1032"/>
          <p:cNvSpPr txBox="1">
            <a:spLocks noChangeArrowheads="1"/>
          </p:cNvSpPr>
          <p:nvPr/>
        </p:nvSpPr>
        <p:spPr bwMode="auto">
          <a:xfrm>
            <a:off x="685800" y="4851737"/>
            <a:ext cx="8001000" cy="1015663"/>
          </a:xfrm>
          <a:prstGeom prst="rect">
            <a:avLst/>
          </a:prstGeom>
          <a:solidFill>
            <a:srgbClr val="C00000">
              <a:alpha val="82000"/>
            </a:srgbClr>
          </a:solidFill>
          <a:ln>
            <a:noFill/>
          </a:ln>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None/>
            </a:pPr>
            <a:r>
              <a:rPr lang="en-US" sz="2000" dirty="0" smtClean="0">
                <a:solidFill>
                  <a:srgbClr val="FFFF00"/>
                </a:solidFill>
              </a:rPr>
              <a:t>This anatomical atlas by a committed Nazi, Dr. </a:t>
            </a:r>
            <a:r>
              <a:rPr lang="en-US" sz="2000" dirty="0" err="1" smtClean="0">
                <a:solidFill>
                  <a:srgbClr val="FFFF00"/>
                </a:solidFill>
              </a:rPr>
              <a:t>Pernkopf</a:t>
            </a:r>
            <a:r>
              <a:rPr lang="en-US" sz="2000" dirty="0" smtClean="0">
                <a:solidFill>
                  <a:srgbClr val="FFFF00"/>
                </a:solidFill>
              </a:rPr>
              <a:t>, is evil.  The creator was evil, and it should have no place in any medical library.  I suggest that it be tossed into the waste bin of time. [1996]</a:t>
            </a:r>
            <a:endParaRPr lang="en-US" sz="2000" dirty="0">
              <a:solidFill>
                <a:srgbClr val="FFFF00"/>
              </a:solidFill>
            </a:endParaRPr>
          </a:p>
        </p:txBody>
      </p:sp>
      <p:sp>
        <p:nvSpPr>
          <p:cNvPr id="2" name="TextBox 1"/>
          <p:cNvSpPr txBox="1"/>
          <p:nvPr/>
        </p:nvSpPr>
        <p:spPr>
          <a:xfrm>
            <a:off x="1371600" y="457200"/>
            <a:ext cx="6324600" cy="1384995"/>
          </a:xfrm>
          <a:prstGeom prst="rect">
            <a:avLst/>
          </a:prstGeom>
          <a:solidFill>
            <a:srgbClr val="FFFF00">
              <a:alpha val="92941"/>
            </a:srgbClr>
          </a:solidFill>
        </p:spPr>
        <p:txBody>
          <a:bodyPr wrap="square" rtlCol="0">
            <a:spAutoFit/>
          </a:bodyPr>
          <a:lstStyle/>
          <a:p>
            <a:pPr algn="ctr"/>
            <a:r>
              <a:rPr lang="en-US" sz="2400" b="1" dirty="0" smtClean="0">
                <a:solidFill>
                  <a:srgbClr val="C00000"/>
                </a:solidFill>
              </a:rPr>
              <a:t>“A Troubled Masterpiece”:</a:t>
            </a:r>
            <a:r>
              <a:rPr lang="en-US" sz="2400" b="1" dirty="0">
                <a:solidFill>
                  <a:srgbClr val="C00000"/>
                </a:solidFill>
              </a:rPr>
              <a:t> </a:t>
            </a:r>
            <a:endParaRPr lang="en-US" sz="2400" b="1" dirty="0" smtClean="0">
              <a:solidFill>
                <a:srgbClr val="C00000"/>
              </a:solidFill>
            </a:endParaRPr>
          </a:p>
          <a:p>
            <a:pPr algn="ctr"/>
            <a:r>
              <a:rPr lang="en-US" sz="2400" b="1" dirty="0" smtClean="0">
                <a:solidFill>
                  <a:srgbClr val="C00000"/>
                </a:solidFill>
              </a:rPr>
              <a:t>The Anatomical Atlas of Eduard </a:t>
            </a:r>
            <a:r>
              <a:rPr lang="en-US" sz="2400" b="1" dirty="0" err="1" smtClean="0">
                <a:solidFill>
                  <a:srgbClr val="C00000"/>
                </a:solidFill>
              </a:rPr>
              <a:t>Pernkopf</a:t>
            </a:r>
            <a:endParaRPr lang="en-US" sz="2400" b="1" dirty="0" smtClean="0">
              <a:solidFill>
                <a:srgbClr val="C00000"/>
              </a:solidFill>
            </a:endParaRPr>
          </a:p>
          <a:p>
            <a:pPr algn="ctr"/>
            <a:r>
              <a:rPr lang="en-US" b="1" dirty="0" smtClean="0">
                <a:solidFill>
                  <a:srgbClr val="C00000"/>
                </a:solidFill>
              </a:rPr>
              <a:t>Robinson Yost</a:t>
            </a:r>
          </a:p>
          <a:p>
            <a:pPr algn="ctr"/>
            <a:r>
              <a:rPr lang="en-US" b="1" dirty="0" smtClean="0">
                <a:solidFill>
                  <a:srgbClr val="C00000"/>
                </a:solidFill>
              </a:rPr>
              <a:t>December 5, 2019</a:t>
            </a:r>
            <a:endParaRPr lang="en-US" b="1" dirty="0">
              <a:solidFill>
                <a:srgbClr val="C00000"/>
              </a:solidFill>
            </a:endParaRPr>
          </a:p>
        </p:txBody>
      </p:sp>
    </p:spTree>
    <p:extLst>
      <p:ext uri="{BB962C8B-B14F-4D97-AF65-F5344CB8AC3E}">
        <p14:creationId xmlns:p14="http://schemas.microsoft.com/office/powerpoint/2010/main" val="25967603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ou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ou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4" grpId="0" animBg="1" autoUpdateAnimBg="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542938"/>
            <a:ext cx="7937894" cy="5781662"/>
          </a:xfrm>
          <a:prstGeom prst="rect">
            <a:avLst/>
          </a:prstGeom>
          <a:ln>
            <a:noFill/>
          </a:ln>
          <a:effectLst>
            <a:softEdge rad="112500"/>
          </a:effectLst>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7267" y="5686336"/>
            <a:ext cx="2996941" cy="1019264"/>
          </a:xfrm>
          <a:prstGeom prst="rect">
            <a:avLst/>
          </a:prstGeom>
          <a:ln>
            <a:noFill/>
          </a:ln>
          <a:effectLst>
            <a:softEdge rad="112500"/>
          </a:effectLst>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4663497"/>
            <a:ext cx="3642166" cy="1157468"/>
          </a:xfrm>
          <a:prstGeom prst="rect">
            <a:avLst/>
          </a:prstGeom>
          <a:ln>
            <a:noFill/>
          </a:ln>
          <a:effectLst>
            <a:softEdge rad="112500"/>
          </a:effectLst>
        </p:spPr>
      </p:pic>
    </p:spTree>
    <p:extLst>
      <p:ext uri="{BB962C8B-B14F-4D97-AF65-F5344CB8AC3E}">
        <p14:creationId xmlns:p14="http://schemas.microsoft.com/office/powerpoint/2010/main" val="5417929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580" y="338946"/>
            <a:ext cx="6826020" cy="6214254"/>
          </a:xfrm>
          <a:prstGeom prst="rect">
            <a:avLst/>
          </a:prstGeom>
          <a:ln>
            <a:noFill/>
          </a:ln>
          <a:effectLst>
            <a:softEdge rad="112500"/>
          </a:effectLst>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3657600"/>
            <a:ext cx="2448305" cy="1600200"/>
          </a:xfrm>
          <a:prstGeom prst="rect">
            <a:avLst/>
          </a:prstGeom>
          <a:ln>
            <a:noFill/>
          </a:ln>
          <a:effectLst>
            <a:softEdge rad="112500"/>
          </a:effectLst>
        </p:spPr>
      </p:pic>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5391009"/>
            <a:ext cx="3991532" cy="1009791"/>
          </a:xfrm>
          <a:prstGeom prst="rect">
            <a:avLst/>
          </a:prstGeom>
          <a:ln>
            <a:noFill/>
          </a:ln>
          <a:effectLst>
            <a:softEdge rad="112500"/>
          </a:effectLst>
        </p:spPr>
      </p:pic>
    </p:spTree>
    <p:extLst>
      <p:ext uri="{BB962C8B-B14F-4D97-AF65-F5344CB8AC3E}">
        <p14:creationId xmlns:p14="http://schemas.microsoft.com/office/powerpoint/2010/main" val="25924774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5257800" y="88404"/>
            <a:ext cx="3810000" cy="661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None/>
            </a:pPr>
            <a:r>
              <a:rPr lang="en-US" altLang="en-US" sz="2400" b="1" dirty="0" smtClean="0">
                <a:solidFill>
                  <a:srgbClr val="FFFF00"/>
                </a:solidFill>
                <a:latin typeface="+mn-lt"/>
              </a:rPr>
              <a:t>Controversy</a:t>
            </a:r>
          </a:p>
          <a:p>
            <a:pPr marL="342900" indent="-342900" eaLnBrk="1" hangingPunct="1">
              <a:spcBef>
                <a:spcPct val="50000"/>
              </a:spcBef>
            </a:pPr>
            <a:r>
              <a:rPr lang="en-US" sz="2000" b="1" dirty="0" smtClean="0">
                <a:solidFill>
                  <a:srgbClr val="FFFF00"/>
                </a:solidFill>
                <a:latin typeface="+mn-lt"/>
              </a:rPr>
              <a:t>1945-1980s:</a:t>
            </a:r>
            <a:r>
              <a:rPr lang="en-US" sz="2000" dirty="0" smtClean="0">
                <a:solidFill>
                  <a:srgbClr val="FFFF00"/>
                </a:solidFill>
                <a:latin typeface="+mn-lt"/>
              </a:rPr>
              <a:t> “Great Silence” on role of medicine in Third Reich’s crimes</a:t>
            </a:r>
            <a:endParaRPr lang="en-US" sz="2000" b="1" dirty="0" smtClean="0">
              <a:solidFill>
                <a:srgbClr val="FFFF00"/>
              </a:solidFill>
              <a:latin typeface="+mn-lt"/>
            </a:endParaRPr>
          </a:p>
          <a:p>
            <a:pPr marL="342900" indent="-342900" eaLnBrk="1" hangingPunct="1">
              <a:spcBef>
                <a:spcPct val="50000"/>
              </a:spcBef>
            </a:pPr>
            <a:r>
              <a:rPr lang="en-US" sz="2000" b="1" dirty="0" smtClean="0">
                <a:solidFill>
                  <a:srgbClr val="FFFF00"/>
                </a:solidFill>
                <a:latin typeface="+mn-lt"/>
              </a:rPr>
              <a:t>late-1980s</a:t>
            </a:r>
            <a:r>
              <a:rPr lang="en-US" sz="2000" dirty="0" smtClean="0">
                <a:solidFill>
                  <a:srgbClr val="FFFF00"/>
                </a:solidFill>
                <a:latin typeface="+mn-lt"/>
              </a:rPr>
              <a:t>: research into author’s &amp; artists’ backgrounds, &amp; unethical origin of bodies</a:t>
            </a:r>
          </a:p>
          <a:p>
            <a:pPr marL="342900" indent="-342900" eaLnBrk="1" hangingPunct="1">
              <a:spcBef>
                <a:spcPct val="50000"/>
              </a:spcBef>
            </a:pPr>
            <a:r>
              <a:rPr lang="en-US" sz="2000" b="1" dirty="0" smtClean="0">
                <a:solidFill>
                  <a:srgbClr val="FFFF00"/>
                </a:solidFill>
                <a:latin typeface="+mn-lt"/>
              </a:rPr>
              <a:t>1990s</a:t>
            </a:r>
            <a:r>
              <a:rPr lang="en-US" sz="2000" dirty="0" smtClean="0">
                <a:solidFill>
                  <a:srgbClr val="FFFF00"/>
                </a:solidFill>
                <a:latin typeface="+mn-lt"/>
              </a:rPr>
              <a:t>: ethical debate heats up regarding use &amp; origins</a:t>
            </a:r>
          </a:p>
          <a:p>
            <a:pPr marL="342900" indent="-342900" eaLnBrk="1" hangingPunct="1">
              <a:spcBef>
                <a:spcPct val="50000"/>
              </a:spcBef>
            </a:pPr>
            <a:r>
              <a:rPr lang="en-US" sz="2000" b="1" dirty="0" smtClean="0">
                <a:solidFill>
                  <a:srgbClr val="FFFF00"/>
                </a:solidFill>
                <a:latin typeface="+mn-lt"/>
              </a:rPr>
              <a:t>1995</a:t>
            </a:r>
            <a:r>
              <a:rPr lang="en-US" sz="2000" dirty="0" smtClean="0">
                <a:solidFill>
                  <a:srgbClr val="FFFF00"/>
                </a:solidFill>
                <a:latin typeface="+mn-lt"/>
              </a:rPr>
              <a:t>: </a:t>
            </a:r>
            <a:r>
              <a:rPr lang="en-US" sz="2000" dirty="0" err="1" smtClean="0">
                <a:solidFill>
                  <a:srgbClr val="FFFF00"/>
                </a:solidFill>
                <a:latin typeface="+mn-lt"/>
              </a:rPr>
              <a:t>Yad</a:t>
            </a:r>
            <a:r>
              <a:rPr lang="en-US" sz="2000" dirty="0" smtClean="0">
                <a:solidFill>
                  <a:srgbClr val="FFFF00"/>
                </a:solidFill>
                <a:latin typeface="+mn-lt"/>
              </a:rPr>
              <a:t> </a:t>
            </a:r>
            <a:r>
              <a:rPr lang="en-US" sz="2000" dirty="0" err="1" smtClean="0">
                <a:solidFill>
                  <a:srgbClr val="FFFF00"/>
                </a:solidFill>
                <a:latin typeface="+mn-lt"/>
              </a:rPr>
              <a:t>Vashem</a:t>
            </a:r>
            <a:r>
              <a:rPr lang="en-US" sz="2000" dirty="0" smtClean="0">
                <a:solidFill>
                  <a:srgbClr val="FFFF00"/>
                </a:solidFill>
                <a:latin typeface="+mn-lt"/>
              </a:rPr>
              <a:t> requests an investigation</a:t>
            </a:r>
            <a:endParaRPr lang="en-US" sz="2000" i="1" dirty="0" smtClean="0">
              <a:solidFill>
                <a:srgbClr val="FFFF00"/>
              </a:solidFill>
              <a:latin typeface="+mn-lt"/>
            </a:endParaRPr>
          </a:p>
          <a:p>
            <a:pPr marL="342900" indent="-342900" eaLnBrk="1" hangingPunct="1">
              <a:spcBef>
                <a:spcPct val="50000"/>
              </a:spcBef>
            </a:pPr>
            <a:r>
              <a:rPr lang="en-US" sz="2000" b="1" dirty="0" smtClean="0">
                <a:solidFill>
                  <a:srgbClr val="FFFF00"/>
                </a:solidFill>
                <a:latin typeface="+mn-lt"/>
              </a:rPr>
              <a:t>1997-98</a:t>
            </a:r>
            <a:r>
              <a:rPr lang="en-US" sz="2000" dirty="0" smtClean="0">
                <a:solidFill>
                  <a:srgbClr val="FFFF00"/>
                </a:solidFill>
                <a:latin typeface="+mn-lt"/>
              </a:rPr>
              <a:t>: University of Vienna’s investigation &amp; report</a:t>
            </a:r>
          </a:p>
          <a:p>
            <a:pPr marL="342900" indent="-342900" eaLnBrk="1" hangingPunct="1">
              <a:spcBef>
                <a:spcPct val="50000"/>
              </a:spcBef>
            </a:pPr>
            <a:r>
              <a:rPr lang="en-US" sz="2000" b="1" dirty="0" smtClean="0">
                <a:solidFill>
                  <a:srgbClr val="FFFF00"/>
                </a:solidFill>
                <a:latin typeface="+mn-lt"/>
              </a:rPr>
              <a:t>2000s</a:t>
            </a:r>
            <a:r>
              <a:rPr lang="en-US" sz="2000" dirty="0" smtClean="0">
                <a:solidFill>
                  <a:srgbClr val="FFFF00"/>
                </a:solidFill>
                <a:latin typeface="+mn-lt"/>
              </a:rPr>
              <a:t>: most medical libraries retained </a:t>
            </a:r>
            <a:r>
              <a:rPr lang="en-US" sz="2000" i="1" dirty="0" smtClean="0">
                <a:solidFill>
                  <a:srgbClr val="FFFF00"/>
                </a:solidFill>
                <a:latin typeface="+mn-lt"/>
              </a:rPr>
              <a:t>Atlas</a:t>
            </a:r>
            <a:r>
              <a:rPr lang="en-US" sz="2000" dirty="0" smtClean="0">
                <a:solidFill>
                  <a:srgbClr val="FFFF00"/>
                </a:solidFill>
                <a:latin typeface="+mn-lt"/>
              </a:rPr>
              <a:t>, moved to special collections</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96" y="213360"/>
            <a:ext cx="5820396" cy="6477000"/>
          </a:xfrm>
          <a:prstGeom prst="rect">
            <a:avLst/>
          </a:prstGeom>
          <a:ln>
            <a:noFill/>
          </a:ln>
          <a:effectLst>
            <a:softEdge rad="112500"/>
          </a:effectLst>
        </p:spPr>
      </p:pic>
    </p:spTree>
    <p:extLst>
      <p:ext uri="{BB962C8B-B14F-4D97-AF65-F5344CB8AC3E}">
        <p14:creationId xmlns:p14="http://schemas.microsoft.com/office/powerpoint/2010/main" val="222464782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837" y="642548"/>
            <a:ext cx="7354326" cy="5572903"/>
          </a:xfrm>
          <a:prstGeom prst="rect">
            <a:avLst/>
          </a:prstGeom>
          <a:ln>
            <a:noFill/>
          </a:ln>
          <a:effectLst>
            <a:softEdge rad="112500"/>
          </a:effectLst>
        </p:spPr>
      </p:pic>
    </p:spTree>
    <p:extLst>
      <p:ext uri="{BB962C8B-B14F-4D97-AF65-F5344CB8AC3E}">
        <p14:creationId xmlns:p14="http://schemas.microsoft.com/office/powerpoint/2010/main" val="6684118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8600"/>
            <a:ext cx="10140147" cy="6310683"/>
          </a:xfrm>
          <a:prstGeom prst="rect">
            <a:avLst/>
          </a:prstGeom>
          <a:ln>
            <a:noFill/>
          </a:ln>
          <a:effectLst>
            <a:softEdge rad="112500"/>
          </a:effectLst>
        </p:spPr>
      </p:pic>
      <p:sp>
        <p:nvSpPr>
          <p:cNvPr id="4" name="TextBox 3"/>
          <p:cNvSpPr txBox="1"/>
          <p:nvPr/>
        </p:nvSpPr>
        <p:spPr>
          <a:xfrm>
            <a:off x="152400" y="228600"/>
            <a:ext cx="6324600" cy="1569660"/>
          </a:xfrm>
          <a:prstGeom prst="rect">
            <a:avLst/>
          </a:prstGeom>
          <a:solidFill>
            <a:srgbClr val="C00000">
              <a:alpha val="88000"/>
            </a:srgbClr>
          </a:solidFill>
        </p:spPr>
        <p:txBody>
          <a:bodyPr wrap="square" rtlCol="0">
            <a:spAutoFit/>
          </a:bodyPr>
          <a:lstStyle/>
          <a:p>
            <a:r>
              <a:rPr lang="en-US" sz="2400" b="1" dirty="0" smtClean="0">
                <a:solidFill>
                  <a:srgbClr val="FFFF00"/>
                </a:solidFill>
              </a:rPr>
              <a:t>Ethical Questions:</a:t>
            </a:r>
            <a:endParaRPr lang="en-US" sz="2400" b="1" i="1" dirty="0">
              <a:solidFill>
                <a:srgbClr val="FFFF00"/>
              </a:solidFill>
            </a:endParaRPr>
          </a:p>
          <a:p>
            <a:pPr marL="514350" indent="-514350">
              <a:buAutoNum type="arabicParenR"/>
            </a:pPr>
            <a:r>
              <a:rPr lang="en-US" sz="2400" dirty="0" smtClean="0">
                <a:solidFill>
                  <a:srgbClr val="FFFF00"/>
                </a:solidFill>
              </a:rPr>
              <a:t>Should it be utilized for medical practice?</a:t>
            </a:r>
          </a:p>
          <a:p>
            <a:pPr marL="514350" indent="-514350">
              <a:buAutoNum type="arabicParenR"/>
            </a:pPr>
            <a:r>
              <a:rPr lang="en-US" sz="2400" dirty="0" smtClean="0">
                <a:solidFill>
                  <a:srgbClr val="FFFF00"/>
                </a:solidFill>
              </a:rPr>
              <a:t>Should it used for teaching?</a:t>
            </a:r>
          </a:p>
          <a:p>
            <a:pPr marL="514350" indent="-514350">
              <a:buAutoNum type="arabicParenR"/>
            </a:pPr>
            <a:r>
              <a:rPr lang="en-US" sz="2400" dirty="0">
                <a:solidFill>
                  <a:srgbClr val="FFFF00"/>
                </a:solidFill>
              </a:rPr>
              <a:t>W</a:t>
            </a:r>
            <a:r>
              <a:rPr lang="en-US" sz="2400" dirty="0" smtClean="0">
                <a:solidFill>
                  <a:srgbClr val="FFFF00"/>
                </a:solidFill>
              </a:rPr>
              <a:t>hat are the guidelines for its use?</a:t>
            </a:r>
          </a:p>
        </p:txBody>
      </p:sp>
      <p:sp>
        <p:nvSpPr>
          <p:cNvPr id="5" name="TextBox 4"/>
          <p:cNvSpPr txBox="1"/>
          <p:nvPr/>
        </p:nvSpPr>
        <p:spPr>
          <a:xfrm>
            <a:off x="2514600" y="5065693"/>
            <a:ext cx="6477000" cy="954107"/>
          </a:xfrm>
          <a:prstGeom prst="rect">
            <a:avLst/>
          </a:prstGeom>
          <a:solidFill>
            <a:srgbClr val="C00000">
              <a:alpha val="87000"/>
            </a:srgbClr>
          </a:solidFill>
        </p:spPr>
        <p:txBody>
          <a:bodyPr wrap="square" rtlCol="0">
            <a:spAutoFit/>
          </a:bodyPr>
          <a:lstStyle/>
          <a:p>
            <a:pPr algn="ctr"/>
            <a:r>
              <a:rPr lang="en-US" sz="2800" b="1" dirty="0" smtClean="0">
                <a:solidFill>
                  <a:srgbClr val="FFFF00"/>
                </a:solidFill>
              </a:rPr>
              <a:t>Should it should be used or </a:t>
            </a:r>
          </a:p>
          <a:p>
            <a:pPr algn="ctr"/>
            <a:r>
              <a:rPr lang="en-US" sz="2800" b="1" dirty="0" smtClean="0">
                <a:solidFill>
                  <a:srgbClr val="FFFF00"/>
                </a:solidFill>
              </a:rPr>
              <a:t>“tossed into the waste bin of time”?</a:t>
            </a:r>
            <a:endParaRPr lang="en-US" sz="2800" b="1" i="1" dirty="0">
              <a:solidFill>
                <a:srgbClr val="FFFF00"/>
              </a:solidFill>
            </a:endParaRPr>
          </a:p>
        </p:txBody>
      </p:sp>
    </p:spTree>
    <p:extLst>
      <p:ext uri="{BB962C8B-B14F-4D97-AF65-F5344CB8AC3E}">
        <p14:creationId xmlns:p14="http://schemas.microsoft.com/office/powerpoint/2010/main" val="225098852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bg/>
                                          </p:spTgt>
                                        </p:tgtEl>
                                        <p:attrNameLst>
                                          <p:attrName>style.visibility</p:attrName>
                                        </p:attrNameLst>
                                      </p:cBhvr>
                                      <p:to>
                                        <p:strVal val="visible"/>
                                      </p:to>
                                    </p:set>
                                    <p:animEffect transition="in" filter="fade">
                                      <p:cBhvr>
                                        <p:cTn id="37" dur="500"/>
                                        <p:tgtEl>
                                          <p:spTgt spid="5">
                                            <p:bg/>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5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fade">
                                      <p:cBhvr>
                                        <p:cTn id="4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52400"/>
            <a:ext cx="6213081" cy="6477000"/>
          </a:xfrm>
          <a:prstGeom prst="rect">
            <a:avLst/>
          </a:prstGeom>
          <a:ln>
            <a:noFill/>
          </a:ln>
          <a:effectLst>
            <a:softEdge rad="112500"/>
          </a:effectLst>
        </p:spPr>
      </p:pic>
      <p:sp>
        <p:nvSpPr>
          <p:cNvPr id="3" name="TextBox 2"/>
          <p:cNvSpPr txBox="1"/>
          <p:nvPr/>
        </p:nvSpPr>
        <p:spPr>
          <a:xfrm>
            <a:off x="76200" y="152400"/>
            <a:ext cx="3048001" cy="6555641"/>
          </a:xfrm>
          <a:prstGeom prst="rect">
            <a:avLst/>
          </a:prstGeom>
          <a:solidFill>
            <a:srgbClr val="C00000">
              <a:alpha val="87000"/>
            </a:srgbClr>
          </a:solidFill>
        </p:spPr>
        <p:txBody>
          <a:bodyPr wrap="square" rtlCol="0">
            <a:spAutoFit/>
          </a:bodyPr>
          <a:lstStyle/>
          <a:p>
            <a:r>
              <a:rPr lang="en-US" altLang="en-US" sz="2000" b="1" dirty="0" smtClean="0">
                <a:solidFill>
                  <a:srgbClr val="FFFF00"/>
                </a:solidFill>
              </a:rPr>
              <a:t>Against:</a:t>
            </a:r>
          </a:p>
          <a:p>
            <a:pPr marL="457200" indent="-457200">
              <a:buAutoNum type="arabicParenR"/>
            </a:pPr>
            <a:r>
              <a:rPr lang="en-US" altLang="en-US" sz="2000" dirty="0" smtClean="0">
                <a:solidFill>
                  <a:srgbClr val="FFFF00"/>
                </a:solidFill>
              </a:rPr>
              <a:t>Creation of </a:t>
            </a:r>
            <a:r>
              <a:rPr lang="en-US" altLang="en-US" sz="2000" i="1" dirty="0" smtClean="0">
                <a:solidFill>
                  <a:srgbClr val="FFFF00"/>
                </a:solidFill>
              </a:rPr>
              <a:t>Atlas</a:t>
            </a:r>
            <a:r>
              <a:rPr lang="en-US" altLang="en-US" sz="2000" dirty="0" smtClean="0">
                <a:solidFill>
                  <a:srgbClr val="FFFF00"/>
                </a:solidFill>
              </a:rPr>
              <a:t> was fundamentally evil</a:t>
            </a:r>
          </a:p>
          <a:p>
            <a:pPr marL="457200" indent="-457200">
              <a:buAutoNum type="arabicParenR"/>
            </a:pPr>
            <a:r>
              <a:rPr lang="en-US" altLang="en-US" sz="2000" dirty="0" smtClean="0">
                <a:solidFill>
                  <a:srgbClr val="FFFF00"/>
                </a:solidFill>
              </a:rPr>
              <a:t>Nobody should profit from exploitation of human life</a:t>
            </a:r>
          </a:p>
          <a:p>
            <a:pPr marL="457200" indent="-457200">
              <a:buAutoNum type="arabicParenR"/>
            </a:pPr>
            <a:r>
              <a:rPr lang="en-US" altLang="en-US" sz="2000" dirty="0" smtClean="0">
                <a:solidFill>
                  <a:srgbClr val="FFFF00"/>
                </a:solidFill>
              </a:rPr>
              <a:t>Using this research could appear to endorse Nazi atrocities</a:t>
            </a:r>
          </a:p>
          <a:p>
            <a:pPr marL="457200" indent="-457200">
              <a:buAutoNum type="arabicParenR"/>
            </a:pPr>
            <a:r>
              <a:rPr lang="en-US" altLang="en-US" sz="2000" i="1" dirty="0" smtClean="0">
                <a:solidFill>
                  <a:srgbClr val="FFFF00"/>
                </a:solidFill>
              </a:rPr>
              <a:t>Atlas</a:t>
            </a:r>
            <a:r>
              <a:rPr lang="en-US" altLang="en-US" sz="2000" dirty="0" smtClean="0">
                <a:solidFill>
                  <a:srgbClr val="FFFF00"/>
                </a:solidFill>
              </a:rPr>
              <a:t> can readily be replaced with modern atlases &amp; modern imaging techniques</a:t>
            </a:r>
          </a:p>
          <a:p>
            <a:pPr marL="457200" indent="-457200">
              <a:buAutoNum type="arabicParenR"/>
            </a:pPr>
            <a:r>
              <a:rPr lang="en-US" altLang="en-US" sz="2000" i="1" dirty="0" smtClean="0">
                <a:solidFill>
                  <a:srgbClr val="FFFF00"/>
                </a:solidFill>
              </a:rPr>
              <a:t>Atlas</a:t>
            </a:r>
            <a:r>
              <a:rPr lang="en-US" altLang="en-US" sz="2000" dirty="0" smtClean="0">
                <a:solidFill>
                  <a:srgbClr val="FFFF00"/>
                </a:solidFill>
              </a:rPr>
              <a:t> is the product of transgressions of law and medical ethics</a:t>
            </a:r>
          </a:p>
          <a:p>
            <a:pPr marL="457200" indent="-457200">
              <a:buAutoNum type="arabicParenR"/>
            </a:pPr>
            <a:r>
              <a:rPr lang="en-US" altLang="en-US" sz="2000" dirty="0" smtClean="0">
                <a:solidFill>
                  <a:srgbClr val="FFFF00"/>
                </a:solidFill>
              </a:rPr>
              <a:t>Using any Nazi data is a “slippery slope”</a:t>
            </a:r>
            <a:endParaRPr lang="en-US" altLang="en-US" sz="2000" dirty="0">
              <a:solidFill>
                <a:srgbClr val="FFFF00"/>
              </a:solidFill>
            </a:endParaRPr>
          </a:p>
        </p:txBody>
      </p:sp>
      <p:sp>
        <p:nvSpPr>
          <p:cNvPr id="4" name="TextBox 3"/>
          <p:cNvSpPr txBox="1"/>
          <p:nvPr/>
        </p:nvSpPr>
        <p:spPr>
          <a:xfrm>
            <a:off x="6019799" y="152400"/>
            <a:ext cx="3048001" cy="6555641"/>
          </a:xfrm>
          <a:prstGeom prst="rect">
            <a:avLst/>
          </a:prstGeom>
          <a:solidFill>
            <a:srgbClr val="C00000">
              <a:alpha val="88000"/>
            </a:srgbClr>
          </a:solidFill>
        </p:spPr>
        <p:txBody>
          <a:bodyPr wrap="square" rtlCol="0">
            <a:spAutoFit/>
          </a:bodyPr>
          <a:lstStyle/>
          <a:p>
            <a:r>
              <a:rPr lang="en-US" altLang="en-US" sz="2000" b="1" dirty="0" smtClean="0">
                <a:solidFill>
                  <a:srgbClr val="FFFF00"/>
                </a:solidFill>
              </a:rPr>
              <a:t>For:</a:t>
            </a:r>
          </a:p>
          <a:p>
            <a:pPr marL="457200" indent="-457200">
              <a:buAutoNum type="arabicParenR"/>
            </a:pPr>
            <a:r>
              <a:rPr lang="en-US" altLang="en-US" sz="2000" dirty="0" smtClean="0">
                <a:solidFill>
                  <a:srgbClr val="FFFF00"/>
                </a:solidFill>
              </a:rPr>
              <a:t>Good may come from evil </a:t>
            </a:r>
          </a:p>
          <a:p>
            <a:pPr marL="457200" indent="-457200">
              <a:buFontTx/>
              <a:buAutoNum type="arabicParenR"/>
            </a:pPr>
            <a:r>
              <a:rPr lang="en-US" altLang="en-US" sz="2000" dirty="0">
                <a:solidFill>
                  <a:srgbClr val="FFFF00"/>
                </a:solidFill>
              </a:rPr>
              <a:t>No evidence that </a:t>
            </a:r>
            <a:r>
              <a:rPr lang="en-US" altLang="en-US" sz="2000" dirty="0" err="1">
                <a:solidFill>
                  <a:srgbClr val="FFFF00"/>
                </a:solidFill>
              </a:rPr>
              <a:t>Pernkopf</a:t>
            </a:r>
            <a:r>
              <a:rPr lang="en-US" altLang="en-US" sz="2000" dirty="0">
                <a:solidFill>
                  <a:srgbClr val="FFFF00"/>
                </a:solidFill>
              </a:rPr>
              <a:t> executed </a:t>
            </a:r>
            <a:r>
              <a:rPr lang="en-US" altLang="en-US" sz="2000" dirty="0" smtClean="0">
                <a:solidFill>
                  <a:srgbClr val="FFFF00"/>
                </a:solidFill>
              </a:rPr>
              <a:t>anyone</a:t>
            </a:r>
          </a:p>
          <a:p>
            <a:pPr marL="457200" indent="-457200">
              <a:buAutoNum type="arabicParenR"/>
            </a:pPr>
            <a:r>
              <a:rPr lang="en-US" altLang="en-US" sz="2000" i="1" dirty="0">
                <a:solidFill>
                  <a:srgbClr val="FFFF00"/>
                </a:solidFill>
              </a:rPr>
              <a:t>Atlas</a:t>
            </a:r>
            <a:r>
              <a:rPr lang="en-US" altLang="en-US" sz="2000" dirty="0">
                <a:solidFill>
                  <a:srgbClr val="FFFF00"/>
                </a:solidFill>
              </a:rPr>
              <a:t> cannot be easily replaced</a:t>
            </a:r>
          </a:p>
          <a:p>
            <a:pPr marL="457200" indent="-457200">
              <a:buAutoNum type="arabicParenR"/>
            </a:pPr>
            <a:r>
              <a:rPr lang="en-US" altLang="en-US" sz="2000" i="1" dirty="0">
                <a:solidFill>
                  <a:srgbClr val="FFFF00"/>
                </a:solidFill>
              </a:rPr>
              <a:t>Atlas</a:t>
            </a:r>
            <a:r>
              <a:rPr lang="en-US" altLang="en-US" sz="2000" dirty="0">
                <a:solidFill>
                  <a:srgbClr val="FFFF00"/>
                </a:solidFill>
              </a:rPr>
              <a:t> has great aesthetic </a:t>
            </a:r>
            <a:r>
              <a:rPr lang="en-US" altLang="en-US" sz="2000" dirty="0" smtClean="0">
                <a:solidFill>
                  <a:srgbClr val="FFFF00"/>
                </a:solidFill>
              </a:rPr>
              <a:t>value</a:t>
            </a:r>
          </a:p>
          <a:p>
            <a:pPr marL="457200" indent="-457200">
              <a:buFontTx/>
              <a:buAutoNum type="arabicParenR"/>
            </a:pPr>
            <a:r>
              <a:rPr lang="en-US" altLang="en-US" sz="2000" dirty="0">
                <a:solidFill>
                  <a:srgbClr val="FFFF00"/>
                </a:solidFill>
              </a:rPr>
              <a:t>Banning books is a characteristic of totalitarian </a:t>
            </a:r>
            <a:r>
              <a:rPr lang="en-US" altLang="en-US" sz="2000" dirty="0" smtClean="0">
                <a:solidFill>
                  <a:srgbClr val="FFFF00"/>
                </a:solidFill>
              </a:rPr>
              <a:t>systems</a:t>
            </a:r>
          </a:p>
          <a:p>
            <a:pPr marL="457200" indent="-457200">
              <a:buAutoNum type="arabicParenR"/>
            </a:pPr>
            <a:r>
              <a:rPr lang="en-US" altLang="en-US" sz="2000" dirty="0" smtClean="0">
                <a:solidFill>
                  <a:srgbClr val="FFFF00"/>
                </a:solidFill>
              </a:rPr>
              <a:t>Nazi’s victims &amp; their sacrifice are best honored by </a:t>
            </a:r>
            <a:r>
              <a:rPr lang="en-US" altLang="en-US" sz="2000" i="1" dirty="0" smtClean="0">
                <a:solidFill>
                  <a:srgbClr val="FFFF00"/>
                </a:solidFill>
              </a:rPr>
              <a:t>Atlas’s</a:t>
            </a:r>
            <a:r>
              <a:rPr lang="en-US" altLang="en-US" sz="2000" dirty="0" smtClean="0">
                <a:solidFill>
                  <a:srgbClr val="FFFF00"/>
                </a:solidFill>
              </a:rPr>
              <a:t> continued use</a:t>
            </a:r>
          </a:p>
          <a:p>
            <a:pPr marL="457200" indent="-457200">
              <a:buAutoNum type="arabicParenR"/>
            </a:pPr>
            <a:r>
              <a:rPr lang="en-US" altLang="en-US" sz="2000" i="1" dirty="0" smtClean="0">
                <a:solidFill>
                  <a:srgbClr val="FFFF00"/>
                </a:solidFill>
              </a:rPr>
              <a:t>Atlas </a:t>
            </a:r>
            <a:r>
              <a:rPr lang="en-US" altLang="en-US" sz="2000" dirty="0" smtClean="0">
                <a:solidFill>
                  <a:srgbClr val="FFFF00"/>
                </a:solidFill>
              </a:rPr>
              <a:t>in original form may be useful for anatomical, ethical, &amp; historical purposes</a:t>
            </a:r>
          </a:p>
        </p:txBody>
      </p:sp>
    </p:spTree>
    <p:extLst>
      <p:ext uri="{BB962C8B-B14F-4D97-AF65-F5344CB8AC3E}">
        <p14:creationId xmlns:p14="http://schemas.microsoft.com/office/powerpoint/2010/main" val="150326903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bg/>
                                          </p:spTgt>
                                        </p:tgtEl>
                                        <p:attrNameLst>
                                          <p:attrName>style.visibility</p:attrName>
                                        </p:attrNameLst>
                                      </p:cBhvr>
                                      <p:to>
                                        <p:strVal val="visible"/>
                                      </p:to>
                                    </p:set>
                                    <p:animEffect transition="in" filter="fade">
                                      <p:cBhvr>
                                        <p:cTn id="52" dur="500"/>
                                        <p:tgtEl>
                                          <p:spTgt spid="4">
                                            <p:bg/>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animEffect transition="in" filter="fade">
                                      <p:cBhvr>
                                        <p:cTn id="57" dur="500"/>
                                        <p:tgtEl>
                                          <p:spTgt spid="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1" end="1"/>
                                            </p:txEl>
                                          </p:spTgt>
                                        </p:tgtEl>
                                        <p:attrNameLst>
                                          <p:attrName>style.visibility</p:attrName>
                                        </p:attrNameLst>
                                      </p:cBhvr>
                                      <p:to>
                                        <p:strVal val="visible"/>
                                      </p:to>
                                    </p:set>
                                    <p:animEffect transition="in" filter="fade">
                                      <p:cBhvr>
                                        <p:cTn id="62" dur="500"/>
                                        <p:tgtEl>
                                          <p:spTgt spid="4">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animEffect transition="in" filter="fade">
                                      <p:cBhvr>
                                        <p:cTn id="67" dur="500"/>
                                        <p:tgtEl>
                                          <p:spTgt spid="4">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3" end="3"/>
                                            </p:txEl>
                                          </p:spTgt>
                                        </p:tgtEl>
                                        <p:attrNameLst>
                                          <p:attrName>style.visibility</p:attrName>
                                        </p:attrNameLst>
                                      </p:cBhvr>
                                      <p:to>
                                        <p:strVal val="visible"/>
                                      </p:to>
                                    </p:set>
                                    <p:animEffect transition="in" filter="fade">
                                      <p:cBhvr>
                                        <p:cTn id="72" dur="500"/>
                                        <p:tgtEl>
                                          <p:spTgt spid="4">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4" end="4"/>
                                            </p:txEl>
                                          </p:spTgt>
                                        </p:tgtEl>
                                        <p:attrNameLst>
                                          <p:attrName>style.visibility</p:attrName>
                                        </p:attrNameLst>
                                      </p:cBhvr>
                                      <p:to>
                                        <p:strVal val="visible"/>
                                      </p:to>
                                    </p:set>
                                    <p:animEffect transition="in" filter="fade">
                                      <p:cBhvr>
                                        <p:cTn id="77" dur="500"/>
                                        <p:tgtEl>
                                          <p:spTgt spid="4">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5" end="5"/>
                                            </p:txEl>
                                          </p:spTgt>
                                        </p:tgtEl>
                                        <p:attrNameLst>
                                          <p:attrName>style.visibility</p:attrName>
                                        </p:attrNameLst>
                                      </p:cBhvr>
                                      <p:to>
                                        <p:strVal val="visible"/>
                                      </p:to>
                                    </p:set>
                                    <p:animEffect transition="in" filter="fade">
                                      <p:cBhvr>
                                        <p:cTn id="82" dur="500"/>
                                        <p:tgtEl>
                                          <p:spTgt spid="4">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6" end="6"/>
                                            </p:txEl>
                                          </p:spTgt>
                                        </p:tgtEl>
                                        <p:attrNameLst>
                                          <p:attrName>style.visibility</p:attrName>
                                        </p:attrNameLst>
                                      </p:cBhvr>
                                      <p:to>
                                        <p:strVal val="visible"/>
                                      </p:to>
                                    </p:set>
                                    <p:animEffect transition="in" filter="fade">
                                      <p:cBhvr>
                                        <p:cTn id="87" dur="500"/>
                                        <p:tgtEl>
                                          <p:spTgt spid="4">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7" end="7"/>
                                            </p:txEl>
                                          </p:spTgt>
                                        </p:tgtEl>
                                        <p:attrNameLst>
                                          <p:attrName>style.visibility</p:attrName>
                                        </p:attrNameLst>
                                      </p:cBhvr>
                                      <p:to>
                                        <p:strVal val="visible"/>
                                      </p:to>
                                    </p:set>
                                    <p:animEffect transition="in" filter="fade">
                                      <p:cBhvr>
                                        <p:cTn id="9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52400"/>
            <a:ext cx="6213081" cy="6477000"/>
          </a:xfrm>
          <a:prstGeom prst="rect">
            <a:avLst/>
          </a:prstGeom>
          <a:ln>
            <a:noFill/>
          </a:ln>
          <a:effectLst>
            <a:softEdge rad="112500"/>
          </a:effectLst>
        </p:spPr>
      </p:pic>
    </p:spTree>
    <p:extLst>
      <p:ext uri="{BB962C8B-B14F-4D97-AF65-F5344CB8AC3E}">
        <p14:creationId xmlns:p14="http://schemas.microsoft.com/office/powerpoint/2010/main" val="349141078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533400"/>
            <a:ext cx="9415903" cy="5628660"/>
          </a:xfrm>
          <a:prstGeom prst="rect">
            <a:avLst/>
          </a:prstGeom>
          <a:ln>
            <a:noFill/>
          </a:ln>
          <a:effectLst>
            <a:softEdge rad="112500"/>
          </a:effectLst>
        </p:spPr>
      </p:pic>
    </p:spTree>
    <p:extLst>
      <p:ext uri="{BB962C8B-B14F-4D97-AF65-F5344CB8AC3E}">
        <p14:creationId xmlns:p14="http://schemas.microsoft.com/office/powerpoint/2010/main" val="108207965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52400"/>
            <a:ext cx="7039615" cy="6608618"/>
          </a:xfrm>
          <a:prstGeom prst="rect">
            <a:avLst/>
          </a:prstGeom>
          <a:ln>
            <a:noFill/>
          </a:ln>
          <a:effectLst>
            <a:softEdge rad="112500"/>
          </a:effectLst>
        </p:spPr>
      </p:pic>
    </p:spTree>
    <p:extLst>
      <p:ext uri="{BB962C8B-B14F-4D97-AF65-F5344CB8AC3E}">
        <p14:creationId xmlns:p14="http://schemas.microsoft.com/office/powerpoint/2010/main" val="419695024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42235"/>
            <a:ext cx="8334391" cy="6287165"/>
          </a:xfrm>
          <a:prstGeom prst="rect">
            <a:avLst/>
          </a:prstGeom>
          <a:ln>
            <a:noFill/>
          </a:ln>
          <a:effectLst>
            <a:softEdge rad="112500"/>
          </a:effectLst>
        </p:spPr>
      </p:pic>
      <p:sp>
        <p:nvSpPr>
          <p:cNvPr id="3" name="TextBox 2"/>
          <p:cNvSpPr txBox="1"/>
          <p:nvPr/>
        </p:nvSpPr>
        <p:spPr>
          <a:xfrm>
            <a:off x="609600" y="3733800"/>
            <a:ext cx="7848600" cy="2308324"/>
          </a:xfrm>
          <a:prstGeom prst="rect">
            <a:avLst/>
          </a:prstGeom>
          <a:solidFill>
            <a:srgbClr val="C00000">
              <a:alpha val="87000"/>
            </a:srgbClr>
          </a:solidFill>
        </p:spPr>
        <p:txBody>
          <a:bodyPr wrap="square" rtlCol="0">
            <a:spAutoFit/>
          </a:bodyPr>
          <a:lstStyle/>
          <a:p>
            <a:r>
              <a:rPr lang="en-US" altLang="en-US" sz="2400" b="1" dirty="0" smtClean="0">
                <a:solidFill>
                  <a:srgbClr val="FFFF00"/>
                </a:solidFill>
              </a:rPr>
              <a:t>Conditional Use:</a:t>
            </a:r>
          </a:p>
          <a:p>
            <a:pPr marL="342900" indent="-342900">
              <a:buFont typeface="Arial" panose="020B0604020202020204" pitchFamily="34" charset="0"/>
              <a:buChar char="•"/>
            </a:pPr>
            <a:r>
              <a:rPr lang="en-US" altLang="en-US" sz="2400" dirty="0">
                <a:solidFill>
                  <a:srgbClr val="FFFF00"/>
                </a:solidFill>
              </a:rPr>
              <a:t>i</a:t>
            </a:r>
            <a:r>
              <a:rPr lang="en-US" altLang="en-US" sz="2400" dirty="0" smtClean="0">
                <a:solidFill>
                  <a:srgbClr val="FFFF00"/>
                </a:solidFill>
              </a:rPr>
              <a:t>mmediate &amp; substantial benefit to the patient</a:t>
            </a:r>
          </a:p>
          <a:p>
            <a:pPr marL="342900" indent="-342900">
              <a:buFont typeface="Arial" panose="020B0604020202020204" pitchFamily="34" charset="0"/>
              <a:buChar char="•"/>
            </a:pPr>
            <a:r>
              <a:rPr lang="en-US" altLang="en-US" sz="2400" dirty="0">
                <a:solidFill>
                  <a:srgbClr val="FFFF00"/>
                </a:solidFill>
              </a:rPr>
              <a:t>n</a:t>
            </a:r>
            <a:r>
              <a:rPr lang="en-US" altLang="en-US" sz="2400" dirty="0" smtClean="0">
                <a:solidFill>
                  <a:srgbClr val="FFFF00"/>
                </a:solidFill>
              </a:rPr>
              <a:t>o better resource available</a:t>
            </a:r>
          </a:p>
          <a:p>
            <a:pPr marL="342900" indent="-342900">
              <a:buFont typeface="Arial" panose="020B0604020202020204" pitchFamily="34" charset="0"/>
              <a:buChar char="•"/>
            </a:pPr>
            <a:r>
              <a:rPr lang="en-US" altLang="en-US" sz="2400" dirty="0">
                <a:solidFill>
                  <a:srgbClr val="FFFF00"/>
                </a:solidFill>
              </a:rPr>
              <a:t>a</a:t>
            </a:r>
            <a:r>
              <a:rPr lang="en-US" altLang="en-US" sz="2400" dirty="0" smtClean="0">
                <a:solidFill>
                  <a:srgbClr val="FFFF00"/>
                </a:solidFill>
              </a:rPr>
              <a:t>cknowledge &amp; publicize the immoral origins</a:t>
            </a:r>
          </a:p>
          <a:p>
            <a:pPr marL="342900" indent="-342900">
              <a:buFont typeface="Arial" panose="020B0604020202020204" pitchFamily="34" charset="0"/>
              <a:buChar char="•"/>
            </a:pPr>
            <a:r>
              <a:rPr lang="en-US" altLang="en-US" sz="2400" dirty="0">
                <a:solidFill>
                  <a:srgbClr val="FFFF00"/>
                </a:solidFill>
              </a:rPr>
              <a:t>h</a:t>
            </a:r>
            <a:r>
              <a:rPr lang="en-US" altLang="en-US" sz="2400" dirty="0" smtClean="0">
                <a:solidFill>
                  <a:srgbClr val="FFFF00"/>
                </a:solidFill>
              </a:rPr>
              <a:t>onor the victims, not the perpetrators or exploiters of the victims</a:t>
            </a:r>
          </a:p>
        </p:txBody>
      </p:sp>
    </p:spTree>
    <p:extLst>
      <p:ext uri="{BB962C8B-B14F-4D97-AF65-F5344CB8AC3E}">
        <p14:creationId xmlns:p14="http://schemas.microsoft.com/office/powerpoint/2010/main" val="277896982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013" y="127180"/>
            <a:ext cx="8349987" cy="6578419"/>
          </a:xfrm>
          <a:prstGeom prst="rect">
            <a:avLst/>
          </a:prstGeom>
          <a:ln>
            <a:noFill/>
          </a:ln>
          <a:effectLst>
            <a:softEdge rad="112500"/>
          </a:effectLst>
        </p:spPr>
      </p:pic>
      <p:sp>
        <p:nvSpPr>
          <p:cNvPr id="3" name="TextBox 2"/>
          <p:cNvSpPr txBox="1"/>
          <p:nvPr/>
        </p:nvSpPr>
        <p:spPr>
          <a:xfrm>
            <a:off x="4572000" y="276761"/>
            <a:ext cx="4343400" cy="1323439"/>
          </a:xfrm>
          <a:prstGeom prst="rect">
            <a:avLst/>
          </a:prstGeom>
          <a:solidFill>
            <a:srgbClr val="C00000">
              <a:alpha val="78000"/>
            </a:srgbClr>
          </a:solidFill>
        </p:spPr>
        <p:txBody>
          <a:bodyPr wrap="square" rtlCol="0">
            <a:spAutoFit/>
          </a:bodyPr>
          <a:lstStyle/>
          <a:p>
            <a:r>
              <a:rPr lang="en-US" altLang="en-US" sz="2000" dirty="0" smtClean="0">
                <a:solidFill>
                  <a:srgbClr val="FFFF00"/>
                </a:solidFill>
              </a:rPr>
              <a:t>“The quality of the plates and their reproduction are excellent and many of the drawings are works of art.</a:t>
            </a:r>
            <a:r>
              <a:rPr lang="en-US" sz="2000" dirty="0" smtClean="0">
                <a:solidFill>
                  <a:srgbClr val="FFFF00"/>
                </a:solidFill>
              </a:rPr>
              <a:t>” [</a:t>
            </a:r>
            <a:r>
              <a:rPr lang="en-US" sz="2000" i="1" dirty="0" smtClean="0">
                <a:solidFill>
                  <a:srgbClr val="FFFF00"/>
                </a:solidFill>
              </a:rPr>
              <a:t>British Medical Journal </a:t>
            </a:r>
            <a:r>
              <a:rPr lang="en-US" sz="2000" dirty="0" smtClean="0">
                <a:solidFill>
                  <a:srgbClr val="FFFF00"/>
                </a:solidFill>
              </a:rPr>
              <a:t>(1964)]</a:t>
            </a:r>
            <a:endParaRPr lang="en-US" altLang="en-US" sz="2000" dirty="0">
              <a:solidFill>
                <a:srgbClr val="FFFF00"/>
              </a:solidFill>
            </a:endParaRPr>
          </a:p>
        </p:txBody>
      </p:sp>
      <p:sp>
        <p:nvSpPr>
          <p:cNvPr id="4" name="TextBox 3"/>
          <p:cNvSpPr txBox="1"/>
          <p:nvPr/>
        </p:nvSpPr>
        <p:spPr>
          <a:xfrm>
            <a:off x="152401" y="4876800"/>
            <a:ext cx="3962400" cy="1631216"/>
          </a:xfrm>
          <a:prstGeom prst="rect">
            <a:avLst/>
          </a:prstGeom>
          <a:solidFill>
            <a:srgbClr val="C00000">
              <a:alpha val="78000"/>
            </a:srgbClr>
          </a:solidFill>
        </p:spPr>
        <p:txBody>
          <a:bodyPr wrap="square" rtlCol="0">
            <a:spAutoFit/>
          </a:bodyPr>
          <a:lstStyle/>
          <a:p>
            <a:r>
              <a:rPr lang="en-US" altLang="en-US" sz="2000" dirty="0" smtClean="0">
                <a:solidFill>
                  <a:srgbClr val="FFFF00"/>
                </a:solidFill>
              </a:rPr>
              <a:t>“an outstanding book of great value to anatomists and surgeons... in a class of its own</a:t>
            </a:r>
            <a:r>
              <a:rPr lang="en-US" sz="2000" dirty="0" smtClean="0">
                <a:solidFill>
                  <a:srgbClr val="FFFF00"/>
                </a:solidFill>
              </a:rPr>
              <a:t>” [</a:t>
            </a:r>
            <a:r>
              <a:rPr lang="en-US" sz="2000" i="1" dirty="0" smtClean="0">
                <a:solidFill>
                  <a:srgbClr val="FFFF00"/>
                </a:solidFill>
              </a:rPr>
              <a:t>New England Journal of Medicine </a:t>
            </a:r>
            <a:r>
              <a:rPr lang="en-US" sz="2000" dirty="0" smtClean="0">
                <a:solidFill>
                  <a:srgbClr val="FFFF00"/>
                </a:solidFill>
              </a:rPr>
              <a:t>(1990)]</a:t>
            </a:r>
            <a:endParaRPr lang="en-US" altLang="en-US" sz="2000" dirty="0">
              <a:solidFill>
                <a:srgbClr val="FFFF00"/>
              </a:solidFill>
            </a:endParaRPr>
          </a:p>
        </p:txBody>
      </p:sp>
      <p:sp>
        <p:nvSpPr>
          <p:cNvPr id="5" name="TextBox 4"/>
          <p:cNvSpPr txBox="1"/>
          <p:nvPr/>
        </p:nvSpPr>
        <p:spPr>
          <a:xfrm>
            <a:off x="4953000" y="4845784"/>
            <a:ext cx="3962399" cy="1631216"/>
          </a:xfrm>
          <a:prstGeom prst="rect">
            <a:avLst/>
          </a:prstGeom>
          <a:solidFill>
            <a:srgbClr val="C00000">
              <a:alpha val="78000"/>
            </a:srgbClr>
          </a:solidFill>
        </p:spPr>
        <p:txBody>
          <a:bodyPr wrap="square" rtlCol="0">
            <a:spAutoFit/>
          </a:bodyPr>
          <a:lstStyle/>
          <a:p>
            <a:r>
              <a:rPr lang="en-US" altLang="en-US" sz="2000" dirty="0" smtClean="0">
                <a:solidFill>
                  <a:srgbClr val="FFFF00"/>
                </a:solidFill>
              </a:rPr>
              <a:t>“a classic among atlases... [and] for all those who have an interest and appreciation of anatomical illustration… this atlas is one of the best.</a:t>
            </a:r>
            <a:r>
              <a:rPr lang="en-US" sz="2000" dirty="0" smtClean="0">
                <a:solidFill>
                  <a:srgbClr val="FFFF00"/>
                </a:solidFill>
              </a:rPr>
              <a:t>” [</a:t>
            </a:r>
            <a:r>
              <a:rPr lang="en-US" sz="2000" i="1" dirty="0" smtClean="0">
                <a:solidFill>
                  <a:srgbClr val="FFFF00"/>
                </a:solidFill>
              </a:rPr>
              <a:t>JAMA </a:t>
            </a:r>
            <a:r>
              <a:rPr lang="en-US" sz="2000" dirty="0" smtClean="0">
                <a:solidFill>
                  <a:srgbClr val="FFFF00"/>
                </a:solidFill>
              </a:rPr>
              <a:t>(1990)]</a:t>
            </a:r>
            <a:endParaRPr lang="en-US" altLang="en-US" sz="2000" dirty="0">
              <a:solidFill>
                <a:srgbClr val="FFFF00"/>
              </a:solidFill>
            </a:endParaRPr>
          </a:p>
        </p:txBody>
      </p:sp>
      <p:sp>
        <p:nvSpPr>
          <p:cNvPr id="6" name="TextBox 5"/>
          <p:cNvSpPr txBox="1"/>
          <p:nvPr/>
        </p:nvSpPr>
        <p:spPr>
          <a:xfrm>
            <a:off x="152399" y="196096"/>
            <a:ext cx="3276601" cy="1631216"/>
          </a:xfrm>
          <a:prstGeom prst="rect">
            <a:avLst/>
          </a:prstGeom>
          <a:solidFill>
            <a:srgbClr val="C00000">
              <a:alpha val="78000"/>
            </a:srgbClr>
          </a:solidFill>
        </p:spPr>
        <p:txBody>
          <a:bodyPr wrap="square" rtlCol="0">
            <a:spAutoFit/>
          </a:bodyPr>
          <a:lstStyle/>
          <a:p>
            <a:r>
              <a:rPr lang="en-US" altLang="en-US" sz="2000" dirty="0" smtClean="0">
                <a:solidFill>
                  <a:srgbClr val="FFFF00"/>
                </a:solidFill>
              </a:rPr>
              <a:t>“most of the illustrations are outstanding works of art…it should be in every medical school library.” [</a:t>
            </a:r>
            <a:r>
              <a:rPr lang="en-US" sz="2000" i="1" dirty="0" smtClean="0">
                <a:solidFill>
                  <a:srgbClr val="FFFF00"/>
                </a:solidFill>
              </a:rPr>
              <a:t>The Lancet </a:t>
            </a:r>
            <a:r>
              <a:rPr lang="en-US" sz="2000" dirty="0" smtClean="0">
                <a:solidFill>
                  <a:srgbClr val="FFFF00"/>
                </a:solidFill>
              </a:rPr>
              <a:t>(1963)]</a:t>
            </a:r>
            <a:endParaRPr lang="en-US" altLang="en-US" sz="2000" dirty="0">
              <a:solidFill>
                <a:srgbClr val="FFFF00"/>
              </a:solidFill>
            </a:endParaRPr>
          </a:p>
        </p:txBody>
      </p:sp>
    </p:spTree>
    <p:extLst>
      <p:ext uri="{BB962C8B-B14F-4D97-AF65-F5344CB8AC3E}">
        <p14:creationId xmlns:p14="http://schemas.microsoft.com/office/powerpoint/2010/main" val="7257813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7162800" cy="3314131"/>
          </a:xfrm>
          <a:prstGeom prst="rect">
            <a:avLst/>
          </a:prstGeom>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3276600"/>
            <a:ext cx="6518240" cy="3410707"/>
          </a:xfrm>
          <a:prstGeom prst="rect">
            <a:avLst/>
          </a:prstGeom>
        </p:spPr>
      </p:pic>
    </p:spTree>
    <p:extLst>
      <p:ext uri="{BB962C8B-B14F-4D97-AF65-F5344CB8AC3E}">
        <p14:creationId xmlns:p14="http://schemas.microsoft.com/office/powerpoint/2010/main" val="124146862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60" y="228600"/>
            <a:ext cx="8998540" cy="6289431"/>
          </a:xfrm>
          <a:prstGeom prst="rect">
            <a:avLst/>
          </a:prstGeom>
          <a:ln>
            <a:noFill/>
          </a:ln>
          <a:effectLst>
            <a:softEdge rad="112500"/>
          </a:effectLst>
        </p:spPr>
      </p:pic>
      <p:sp>
        <p:nvSpPr>
          <p:cNvPr id="4" name="TextBox 3"/>
          <p:cNvSpPr txBox="1"/>
          <p:nvPr/>
        </p:nvSpPr>
        <p:spPr>
          <a:xfrm>
            <a:off x="152400" y="228600"/>
            <a:ext cx="6629400" cy="1569660"/>
          </a:xfrm>
          <a:prstGeom prst="rect">
            <a:avLst/>
          </a:prstGeom>
          <a:solidFill>
            <a:srgbClr val="C00000">
              <a:alpha val="88000"/>
            </a:srgbClr>
          </a:solidFill>
        </p:spPr>
        <p:txBody>
          <a:bodyPr wrap="square" rtlCol="0">
            <a:spAutoFit/>
          </a:bodyPr>
          <a:lstStyle/>
          <a:p>
            <a:r>
              <a:rPr lang="en-US" sz="2400" b="1" dirty="0" smtClean="0">
                <a:solidFill>
                  <a:srgbClr val="FFFF00"/>
                </a:solidFill>
              </a:rPr>
              <a:t>Ethical Questions:</a:t>
            </a:r>
            <a:endParaRPr lang="en-US" sz="2400" b="1" i="1" dirty="0">
              <a:solidFill>
                <a:srgbClr val="FFFF00"/>
              </a:solidFill>
            </a:endParaRPr>
          </a:p>
          <a:p>
            <a:pPr marL="514350" indent="-514350">
              <a:buAutoNum type="arabicParenR"/>
            </a:pPr>
            <a:r>
              <a:rPr lang="en-US" sz="2400" dirty="0" smtClean="0">
                <a:solidFill>
                  <a:srgbClr val="FFFF00"/>
                </a:solidFill>
              </a:rPr>
              <a:t>Should it be utilized </a:t>
            </a:r>
            <a:r>
              <a:rPr lang="en-US" sz="2400" b="1" dirty="0" smtClean="0">
                <a:solidFill>
                  <a:srgbClr val="FFFF00"/>
                </a:solidFill>
              </a:rPr>
              <a:t>for</a:t>
            </a:r>
            <a:r>
              <a:rPr lang="en-US" sz="2400" dirty="0" smtClean="0">
                <a:solidFill>
                  <a:srgbClr val="FFFF00"/>
                </a:solidFill>
              </a:rPr>
              <a:t> </a:t>
            </a:r>
            <a:r>
              <a:rPr lang="en-US" sz="2400" b="1" dirty="0" smtClean="0">
                <a:solidFill>
                  <a:srgbClr val="FFFF00"/>
                </a:solidFill>
              </a:rPr>
              <a:t>medical practice</a:t>
            </a:r>
            <a:r>
              <a:rPr lang="en-US" sz="2400" dirty="0" smtClean="0">
                <a:solidFill>
                  <a:srgbClr val="FFFF00"/>
                </a:solidFill>
              </a:rPr>
              <a:t>?</a:t>
            </a:r>
          </a:p>
          <a:p>
            <a:pPr marL="514350" indent="-514350">
              <a:buAutoNum type="arabicParenR"/>
            </a:pPr>
            <a:r>
              <a:rPr lang="en-US" sz="2400" dirty="0" smtClean="0">
                <a:solidFill>
                  <a:srgbClr val="FFFF00"/>
                </a:solidFill>
              </a:rPr>
              <a:t>Should it used </a:t>
            </a:r>
            <a:r>
              <a:rPr lang="en-US" sz="2400" b="1" dirty="0" smtClean="0">
                <a:solidFill>
                  <a:srgbClr val="FFFF00"/>
                </a:solidFill>
              </a:rPr>
              <a:t>for teaching</a:t>
            </a:r>
            <a:r>
              <a:rPr lang="en-US" sz="2400" dirty="0" smtClean="0">
                <a:solidFill>
                  <a:srgbClr val="FFFF00"/>
                </a:solidFill>
              </a:rPr>
              <a:t>?</a:t>
            </a:r>
          </a:p>
          <a:p>
            <a:pPr marL="514350" indent="-514350">
              <a:buAutoNum type="arabicParenR"/>
            </a:pPr>
            <a:r>
              <a:rPr lang="en-US" sz="2400" dirty="0">
                <a:solidFill>
                  <a:srgbClr val="FFFF00"/>
                </a:solidFill>
              </a:rPr>
              <a:t>W</a:t>
            </a:r>
            <a:r>
              <a:rPr lang="en-US" sz="2400" dirty="0" smtClean="0">
                <a:solidFill>
                  <a:srgbClr val="FFFF00"/>
                </a:solidFill>
              </a:rPr>
              <a:t>hat are the </a:t>
            </a:r>
            <a:r>
              <a:rPr lang="en-US" sz="2400" b="1" dirty="0" smtClean="0">
                <a:solidFill>
                  <a:srgbClr val="FFFF00"/>
                </a:solidFill>
              </a:rPr>
              <a:t>guidelines</a:t>
            </a:r>
            <a:r>
              <a:rPr lang="en-US" sz="2400" dirty="0" smtClean="0">
                <a:solidFill>
                  <a:srgbClr val="FFFF00"/>
                </a:solidFill>
              </a:rPr>
              <a:t> for its use?</a:t>
            </a:r>
          </a:p>
        </p:txBody>
      </p:sp>
      <p:sp>
        <p:nvSpPr>
          <p:cNvPr id="5" name="TextBox 4"/>
          <p:cNvSpPr txBox="1"/>
          <p:nvPr/>
        </p:nvSpPr>
        <p:spPr>
          <a:xfrm>
            <a:off x="2514600" y="5065693"/>
            <a:ext cx="6477000" cy="954107"/>
          </a:xfrm>
          <a:prstGeom prst="rect">
            <a:avLst/>
          </a:prstGeom>
          <a:solidFill>
            <a:srgbClr val="C00000">
              <a:alpha val="87000"/>
            </a:srgbClr>
          </a:solidFill>
        </p:spPr>
        <p:txBody>
          <a:bodyPr wrap="square" rtlCol="0">
            <a:spAutoFit/>
          </a:bodyPr>
          <a:lstStyle/>
          <a:p>
            <a:pPr algn="ctr"/>
            <a:r>
              <a:rPr lang="en-US" sz="2800" dirty="0" smtClean="0">
                <a:solidFill>
                  <a:srgbClr val="FFFF00"/>
                </a:solidFill>
              </a:rPr>
              <a:t>Should the </a:t>
            </a:r>
            <a:r>
              <a:rPr lang="en-US" sz="2800" i="1" dirty="0" smtClean="0">
                <a:solidFill>
                  <a:srgbClr val="FFFF00"/>
                </a:solidFill>
              </a:rPr>
              <a:t>Atlas</a:t>
            </a:r>
            <a:r>
              <a:rPr lang="en-US" sz="2800" dirty="0" smtClean="0">
                <a:solidFill>
                  <a:srgbClr val="FFFF00"/>
                </a:solidFill>
              </a:rPr>
              <a:t> should be used or </a:t>
            </a:r>
          </a:p>
          <a:p>
            <a:pPr algn="ctr"/>
            <a:r>
              <a:rPr lang="en-US" sz="2800" dirty="0" smtClean="0">
                <a:solidFill>
                  <a:srgbClr val="FFFF00"/>
                </a:solidFill>
              </a:rPr>
              <a:t>“tossed into the waste bin of time”?</a:t>
            </a:r>
            <a:endParaRPr lang="en-US" sz="2800" i="1" dirty="0">
              <a:solidFill>
                <a:srgbClr val="FFFF00"/>
              </a:solidFill>
            </a:endParaRPr>
          </a:p>
        </p:txBody>
      </p:sp>
    </p:spTree>
    <p:extLst>
      <p:ext uri="{BB962C8B-B14F-4D97-AF65-F5344CB8AC3E}">
        <p14:creationId xmlns:p14="http://schemas.microsoft.com/office/powerpoint/2010/main" val="22103932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bg/>
                                          </p:spTgt>
                                        </p:tgtEl>
                                        <p:attrNameLst>
                                          <p:attrName>style.visibility</p:attrName>
                                        </p:attrNameLst>
                                      </p:cBhvr>
                                      <p:to>
                                        <p:strVal val="visible"/>
                                      </p:to>
                                    </p:set>
                                    <p:animEffect transition="in" filter="fade">
                                      <p:cBhvr>
                                        <p:cTn id="37" dur="500"/>
                                        <p:tgtEl>
                                          <p:spTgt spid="5">
                                            <p:bg/>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5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fade">
                                      <p:cBhvr>
                                        <p:cTn id="4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4800600" y="83939"/>
            <a:ext cx="41910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None/>
            </a:pPr>
            <a:r>
              <a:rPr lang="en-US" altLang="en-US" sz="2400" b="1" dirty="0" smtClean="0">
                <a:solidFill>
                  <a:srgbClr val="FFFF00"/>
                </a:solidFill>
                <a:latin typeface="+mn-lt"/>
              </a:rPr>
              <a:t>University of Vienna</a:t>
            </a:r>
            <a:endParaRPr lang="en-US" altLang="en-US" sz="2400" dirty="0" smtClean="0">
              <a:solidFill>
                <a:srgbClr val="FFFF00"/>
              </a:solidFill>
              <a:latin typeface="+mn-lt"/>
            </a:endParaRPr>
          </a:p>
          <a:p>
            <a:pPr eaLnBrk="1" hangingPunct="1">
              <a:spcBef>
                <a:spcPct val="50000"/>
              </a:spcBef>
              <a:buNone/>
            </a:pPr>
            <a:r>
              <a:rPr lang="en-US" altLang="en-US" sz="2200" b="1" dirty="0" smtClean="0">
                <a:solidFill>
                  <a:srgbClr val="FFFF00"/>
                </a:solidFill>
                <a:latin typeface="+mn-lt"/>
              </a:rPr>
              <a:t>Education &amp; Career:</a:t>
            </a:r>
          </a:p>
          <a:p>
            <a:pPr marL="342900" indent="-342900" eaLnBrk="1" hangingPunct="1">
              <a:spcBef>
                <a:spcPct val="50000"/>
              </a:spcBef>
            </a:pPr>
            <a:r>
              <a:rPr lang="en-US" altLang="en-US" sz="2000" dirty="0">
                <a:solidFill>
                  <a:srgbClr val="FFFF00"/>
                </a:solidFill>
                <a:latin typeface="+mn-lt"/>
              </a:rPr>
              <a:t>m</a:t>
            </a:r>
            <a:r>
              <a:rPr lang="en-US" altLang="en-US" sz="2000" dirty="0" smtClean="0">
                <a:solidFill>
                  <a:srgbClr val="FFFF00"/>
                </a:solidFill>
                <a:latin typeface="+mn-lt"/>
              </a:rPr>
              <a:t>edical degree (1912)</a:t>
            </a:r>
          </a:p>
          <a:p>
            <a:pPr marL="342900" indent="-342900" eaLnBrk="1" hangingPunct="1">
              <a:spcBef>
                <a:spcPct val="50000"/>
              </a:spcBef>
            </a:pPr>
            <a:r>
              <a:rPr lang="en-US" altLang="en-US" sz="2000" dirty="0" smtClean="0">
                <a:solidFill>
                  <a:srgbClr val="FFFF00"/>
                </a:solidFill>
                <a:latin typeface="+mn-lt"/>
              </a:rPr>
              <a:t>full professor </a:t>
            </a:r>
            <a:r>
              <a:rPr lang="en-US" altLang="en-US" sz="2000" smtClean="0">
                <a:solidFill>
                  <a:srgbClr val="FFFF00"/>
                </a:solidFill>
                <a:latin typeface="+mn-lt"/>
              </a:rPr>
              <a:t>(</a:t>
            </a:r>
            <a:r>
              <a:rPr lang="en-US" altLang="en-US" sz="2000" smtClean="0">
                <a:solidFill>
                  <a:srgbClr val="FFFF00"/>
                </a:solidFill>
                <a:latin typeface="+mn-lt"/>
              </a:rPr>
              <a:t>1928)</a:t>
            </a:r>
            <a:endParaRPr lang="en-US" altLang="en-US" sz="2000" dirty="0" smtClean="0">
              <a:solidFill>
                <a:srgbClr val="FFFF00"/>
              </a:solidFill>
              <a:latin typeface="+mn-lt"/>
            </a:endParaRPr>
          </a:p>
          <a:p>
            <a:pPr marL="342900" indent="-342900" eaLnBrk="1" hangingPunct="1">
              <a:spcBef>
                <a:spcPct val="50000"/>
              </a:spcBef>
            </a:pPr>
            <a:r>
              <a:rPr lang="en-US" altLang="en-US" sz="2000" b="1" dirty="0" smtClean="0">
                <a:solidFill>
                  <a:srgbClr val="FFFF00"/>
                </a:solidFill>
                <a:latin typeface="+mn-lt"/>
              </a:rPr>
              <a:t>Anatomy Institute </a:t>
            </a:r>
            <a:r>
              <a:rPr lang="en-US" altLang="en-US" sz="2000" dirty="0" smtClean="0">
                <a:solidFill>
                  <a:srgbClr val="FFFF00"/>
                </a:solidFill>
                <a:latin typeface="+mn-lt"/>
              </a:rPr>
              <a:t>(1933)</a:t>
            </a:r>
          </a:p>
          <a:p>
            <a:pPr marL="342900" indent="-342900" eaLnBrk="1" hangingPunct="1">
              <a:spcBef>
                <a:spcPct val="50000"/>
              </a:spcBef>
            </a:pPr>
            <a:r>
              <a:rPr lang="en-US" altLang="en-US" sz="2000" dirty="0">
                <a:solidFill>
                  <a:srgbClr val="FFFF00"/>
                </a:solidFill>
                <a:latin typeface="+mn-lt"/>
              </a:rPr>
              <a:t>d</a:t>
            </a:r>
            <a:r>
              <a:rPr lang="en-US" altLang="en-US" sz="2000" dirty="0" smtClean="0">
                <a:solidFill>
                  <a:srgbClr val="FFFF00"/>
                </a:solidFill>
                <a:latin typeface="+mn-lt"/>
              </a:rPr>
              <a:t>ean of medical school (1938)</a:t>
            </a:r>
          </a:p>
          <a:p>
            <a:pPr marL="342900" indent="-342900" eaLnBrk="1" hangingPunct="1">
              <a:spcBef>
                <a:spcPct val="50000"/>
              </a:spcBef>
            </a:pPr>
            <a:r>
              <a:rPr lang="en-US" altLang="en-US" sz="2000" dirty="0" smtClean="0">
                <a:solidFill>
                  <a:srgbClr val="FFFF00"/>
                </a:solidFill>
                <a:latin typeface="+mn-lt"/>
              </a:rPr>
              <a:t>rector of university (1943)</a:t>
            </a:r>
          </a:p>
          <a:p>
            <a:pPr eaLnBrk="1" hangingPunct="1">
              <a:spcBef>
                <a:spcPct val="50000"/>
              </a:spcBef>
              <a:buNone/>
            </a:pPr>
            <a:r>
              <a:rPr lang="en-US" altLang="en-US" sz="2200" b="1" dirty="0" smtClean="0">
                <a:solidFill>
                  <a:srgbClr val="FFFF00"/>
                </a:solidFill>
              </a:rPr>
              <a:t>Politics:</a:t>
            </a:r>
            <a:endParaRPr lang="en-US" altLang="en-US" sz="2200" dirty="0" smtClean="0">
              <a:solidFill>
                <a:srgbClr val="FFFF00"/>
              </a:solidFill>
            </a:endParaRPr>
          </a:p>
          <a:p>
            <a:pPr marL="342900" indent="-342900" eaLnBrk="1" hangingPunct="1">
              <a:spcBef>
                <a:spcPct val="50000"/>
              </a:spcBef>
            </a:pPr>
            <a:r>
              <a:rPr lang="en-US" altLang="en-US" sz="2000" dirty="0">
                <a:solidFill>
                  <a:srgbClr val="FFFF00"/>
                </a:solidFill>
              </a:rPr>
              <a:t>j</a:t>
            </a:r>
            <a:r>
              <a:rPr lang="en-US" altLang="en-US" sz="2000" dirty="0" smtClean="0">
                <a:solidFill>
                  <a:srgbClr val="FFFF00"/>
                </a:solidFill>
              </a:rPr>
              <a:t>oins foreign branch NSDAP (1933)</a:t>
            </a:r>
          </a:p>
          <a:p>
            <a:pPr marL="342900" indent="-342900" eaLnBrk="1" hangingPunct="1">
              <a:spcBef>
                <a:spcPct val="50000"/>
              </a:spcBef>
            </a:pPr>
            <a:r>
              <a:rPr lang="en-US" altLang="en-US" sz="2000" dirty="0">
                <a:solidFill>
                  <a:srgbClr val="FFFF00"/>
                </a:solidFill>
              </a:rPr>
              <a:t>r</a:t>
            </a:r>
            <a:r>
              <a:rPr lang="en-US" altLang="en-US" sz="2000" dirty="0" smtClean="0">
                <a:solidFill>
                  <a:srgbClr val="FFFF00"/>
                </a:solidFill>
              </a:rPr>
              <a:t>equires medical faculty (1938): declare “Aryan” or “non-Aryan” &amp; swear loyalty oath to Hitler</a:t>
            </a:r>
          </a:p>
          <a:p>
            <a:pPr marL="342900" indent="-342900" eaLnBrk="1" hangingPunct="1">
              <a:spcBef>
                <a:spcPct val="50000"/>
              </a:spcBef>
            </a:pPr>
            <a:r>
              <a:rPr lang="en-US" altLang="en-US" sz="2000" dirty="0" smtClean="0">
                <a:solidFill>
                  <a:srgbClr val="FFFF00"/>
                </a:solidFill>
              </a:rPr>
              <a:t>153 of 197 faculty dismissed</a:t>
            </a:r>
          </a:p>
          <a:p>
            <a:pPr marL="342900" indent="-342900" eaLnBrk="1" hangingPunct="1">
              <a:spcBef>
                <a:spcPct val="50000"/>
              </a:spcBef>
            </a:pPr>
            <a:r>
              <a:rPr lang="en-US" altLang="en-US" sz="2000" dirty="0" smtClean="0">
                <a:solidFill>
                  <a:srgbClr val="FFFF00"/>
                </a:solidFill>
              </a:rPr>
              <a:t>address to faculty (April 6, 1938)</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845" y="76200"/>
            <a:ext cx="2363755" cy="3364624"/>
          </a:xfrm>
          <a:prstGeom prst="rect">
            <a:avLst/>
          </a:prstGeom>
          <a:ln>
            <a:noFill/>
          </a:ln>
          <a:effectLst>
            <a:softEdge rad="112500"/>
          </a:effectLst>
        </p:spPr>
      </p:pic>
      <p:sp>
        <p:nvSpPr>
          <p:cNvPr id="6" name="TextBox 5"/>
          <p:cNvSpPr txBox="1"/>
          <p:nvPr/>
        </p:nvSpPr>
        <p:spPr>
          <a:xfrm>
            <a:off x="1447800" y="2667000"/>
            <a:ext cx="2057400" cy="646331"/>
          </a:xfrm>
          <a:prstGeom prst="rect">
            <a:avLst/>
          </a:prstGeom>
          <a:solidFill>
            <a:srgbClr val="C00000">
              <a:alpha val="50000"/>
            </a:srgbClr>
          </a:solidFill>
        </p:spPr>
        <p:txBody>
          <a:bodyPr wrap="square" rtlCol="0">
            <a:spAutoFit/>
          </a:bodyPr>
          <a:lstStyle/>
          <a:p>
            <a:pPr algn="ctr"/>
            <a:r>
              <a:rPr lang="en-US" altLang="en-US" b="1" dirty="0">
                <a:solidFill>
                  <a:srgbClr val="FFFF00"/>
                </a:solidFill>
              </a:rPr>
              <a:t>Eduard </a:t>
            </a:r>
            <a:r>
              <a:rPr lang="en-US" altLang="en-US" b="1" dirty="0" err="1">
                <a:solidFill>
                  <a:srgbClr val="FFFF00"/>
                </a:solidFill>
              </a:rPr>
              <a:t>Pernkopf</a:t>
            </a:r>
            <a:r>
              <a:rPr lang="en-US" altLang="en-US" b="1" dirty="0">
                <a:solidFill>
                  <a:srgbClr val="FFFF00"/>
                </a:solidFill>
              </a:rPr>
              <a:t> (1888-1955) </a:t>
            </a:r>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369" y="3440824"/>
            <a:ext cx="4599430" cy="3173776"/>
          </a:xfrm>
          <a:prstGeom prst="rect">
            <a:avLst/>
          </a:prstGeom>
          <a:ln>
            <a:noFill/>
          </a:ln>
          <a:effectLst>
            <a:softEdge rad="112500"/>
          </a:effectLst>
        </p:spPr>
      </p:pic>
      <p:sp>
        <p:nvSpPr>
          <p:cNvPr id="10" name="Oval 9"/>
          <p:cNvSpPr/>
          <p:nvPr/>
        </p:nvSpPr>
        <p:spPr>
          <a:xfrm>
            <a:off x="3154190" y="4375160"/>
            <a:ext cx="685800" cy="533400"/>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creen Clipping">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3425503"/>
            <a:ext cx="4611551" cy="3356297"/>
          </a:xfrm>
          <a:prstGeom prst="rect">
            <a:avLst/>
          </a:prstGeom>
          <a:ln>
            <a:noFill/>
          </a:ln>
          <a:effectLst>
            <a:softEdge rad="112500"/>
          </a:effectLst>
        </p:spPr>
      </p:pic>
    </p:spTree>
    <p:extLst>
      <p:ext uri="{BB962C8B-B14F-4D97-AF65-F5344CB8AC3E}">
        <p14:creationId xmlns:p14="http://schemas.microsoft.com/office/powerpoint/2010/main" val="4561604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dissolv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dissolv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dissolve">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dissolve">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dissolve">
                                      <p:cBhvr>
                                        <p:cTn id="47" dur="500"/>
                                        <p:tgtEl>
                                          <p:spTgt spid="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dissolve">
                                      <p:cBhvr>
                                        <p:cTn id="52" dur="500"/>
                                        <p:tgtEl>
                                          <p:spTgt spid="4">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animEffect transition="in" filter="dissolve">
                                      <p:cBhvr>
                                        <p:cTn id="57" dur="500"/>
                                        <p:tgtEl>
                                          <p:spTgt spid="4">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4">
                                            <p:txEl>
                                              <p:pRg st="7" end="7"/>
                                            </p:txEl>
                                          </p:spTgt>
                                        </p:tgtEl>
                                        <p:attrNameLst>
                                          <p:attrName>style.visibility</p:attrName>
                                        </p:attrNameLst>
                                      </p:cBhvr>
                                      <p:to>
                                        <p:strVal val="visible"/>
                                      </p:to>
                                    </p:set>
                                    <p:animEffect transition="in" filter="dissolve">
                                      <p:cBhvr>
                                        <p:cTn id="62" dur="500"/>
                                        <p:tgtEl>
                                          <p:spTgt spid="4">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4">
                                            <p:txEl>
                                              <p:pRg st="8" end="8"/>
                                            </p:txEl>
                                          </p:spTgt>
                                        </p:tgtEl>
                                        <p:attrNameLst>
                                          <p:attrName>style.visibility</p:attrName>
                                        </p:attrNameLst>
                                      </p:cBhvr>
                                      <p:to>
                                        <p:strVal val="visible"/>
                                      </p:to>
                                    </p:set>
                                    <p:animEffect transition="in" filter="dissolve">
                                      <p:cBhvr>
                                        <p:cTn id="67" dur="500"/>
                                        <p:tgtEl>
                                          <p:spTgt spid="4">
                                            <p:txEl>
                                              <p:pRg st="8" end="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4">
                                            <p:txEl>
                                              <p:pRg st="9" end="9"/>
                                            </p:txEl>
                                          </p:spTgt>
                                        </p:tgtEl>
                                        <p:attrNameLst>
                                          <p:attrName>style.visibility</p:attrName>
                                        </p:attrNameLst>
                                      </p:cBhvr>
                                      <p:to>
                                        <p:strVal val="visible"/>
                                      </p:to>
                                    </p:set>
                                    <p:animEffect transition="in" filter="dissolve">
                                      <p:cBhvr>
                                        <p:cTn id="72" dur="500"/>
                                        <p:tgtEl>
                                          <p:spTgt spid="4">
                                            <p:txEl>
                                              <p:pRg st="9" end="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4">
                                            <p:txEl>
                                              <p:pRg st="10" end="10"/>
                                            </p:txEl>
                                          </p:spTgt>
                                        </p:tgtEl>
                                        <p:attrNameLst>
                                          <p:attrName>style.visibility</p:attrName>
                                        </p:attrNameLst>
                                      </p:cBhvr>
                                      <p:to>
                                        <p:strVal val="visible"/>
                                      </p:to>
                                    </p:set>
                                    <p:animEffect transition="in" filter="dissolve">
                                      <p:cBhvr>
                                        <p:cTn id="77" dur="500"/>
                                        <p:tgtEl>
                                          <p:spTgt spid="4">
                                            <p:txEl>
                                              <p:pRg st="10" end="1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dissolve">
                                      <p:cBhvr>
                                        <p:cTn id="82" dur="500"/>
                                        <p:tgtEl>
                                          <p:spTgt spid="4">
                                            <p:txEl>
                                              <p:pRg st="11" end="1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P spid="6"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457200"/>
            <a:ext cx="8047302" cy="5562600"/>
          </a:xfrm>
          <a:prstGeom prst="rect">
            <a:avLst/>
          </a:prstGeom>
          <a:ln>
            <a:noFill/>
          </a:ln>
          <a:effectLst>
            <a:softEdge rad="112500"/>
          </a:effectLst>
        </p:spPr>
      </p:pic>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8062" y="907473"/>
            <a:ext cx="6830378" cy="4715533"/>
          </a:xfrm>
          <a:prstGeom prst="rect">
            <a:avLst/>
          </a:prstGeom>
          <a:ln>
            <a:noFill/>
          </a:ln>
          <a:effectLst>
            <a:softEdge rad="112500"/>
          </a:effectLst>
        </p:spPr>
      </p:pic>
    </p:spTree>
    <p:extLst>
      <p:ext uri="{BB962C8B-B14F-4D97-AF65-F5344CB8AC3E}">
        <p14:creationId xmlns:p14="http://schemas.microsoft.com/office/powerpoint/2010/main" val="11556869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4800600" y="195858"/>
            <a:ext cx="4343400" cy="499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None/>
            </a:pPr>
            <a:r>
              <a:rPr lang="en-US" altLang="en-US" sz="2400" b="1" dirty="0" smtClean="0">
                <a:solidFill>
                  <a:srgbClr val="FFFF00"/>
                </a:solidFill>
                <a:latin typeface="+mn-lt"/>
              </a:rPr>
              <a:t>Producing the </a:t>
            </a:r>
            <a:r>
              <a:rPr lang="en-US" altLang="en-US" sz="2400" b="1" i="1" dirty="0" smtClean="0">
                <a:solidFill>
                  <a:srgbClr val="FFFF00"/>
                </a:solidFill>
                <a:latin typeface="+mn-lt"/>
              </a:rPr>
              <a:t>Atlas</a:t>
            </a:r>
          </a:p>
          <a:p>
            <a:pPr marL="342900" indent="-342900" eaLnBrk="1" hangingPunct="1">
              <a:spcBef>
                <a:spcPct val="50000"/>
              </a:spcBef>
            </a:pPr>
            <a:r>
              <a:rPr lang="en-US" sz="2800" dirty="0" smtClean="0">
                <a:solidFill>
                  <a:srgbClr val="FFFF00"/>
                </a:solidFill>
                <a:latin typeface="+mn-lt"/>
              </a:rPr>
              <a:t>18-hour work days</a:t>
            </a:r>
          </a:p>
          <a:p>
            <a:pPr marL="342900" indent="-342900" eaLnBrk="1" hangingPunct="1">
              <a:spcBef>
                <a:spcPct val="50000"/>
              </a:spcBef>
            </a:pPr>
            <a:r>
              <a:rPr lang="en-US" sz="2800" dirty="0" smtClean="0">
                <a:solidFill>
                  <a:srgbClr val="FFFF00"/>
                </a:solidFill>
                <a:latin typeface="+mn-lt"/>
              </a:rPr>
              <a:t>800+ paintings, colors like living tissue (watercolor &amp; charcoal)</a:t>
            </a:r>
          </a:p>
          <a:p>
            <a:pPr marL="342900" indent="-342900" eaLnBrk="1" hangingPunct="1">
              <a:spcBef>
                <a:spcPct val="50000"/>
              </a:spcBef>
            </a:pPr>
            <a:r>
              <a:rPr lang="en-US" sz="2800" dirty="0">
                <a:solidFill>
                  <a:srgbClr val="FFFF00"/>
                </a:solidFill>
                <a:latin typeface="+mn-lt"/>
              </a:rPr>
              <a:t>p</a:t>
            </a:r>
            <a:r>
              <a:rPr lang="en-US" sz="2800" dirty="0" smtClean="0">
                <a:solidFill>
                  <a:srgbClr val="FFFF00"/>
                </a:solidFill>
                <a:latin typeface="+mn-lt"/>
              </a:rPr>
              <a:t>rinting process (four-color separation)</a:t>
            </a:r>
          </a:p>
          <a:p>
            <a:pPr marL="342900" indent="-342900" eaLnBrk="1" hangingPunct="1">
              <a:spcBef>
                <a:spcPct val="50000"/>
              </a:spcBef>
            </a:pPr>
            <a:r>
              <a:rPr lang="en-US" sz="2800" dirty="0">
                <a:solidFill>
                  <a:srgbClr val="FFFF00"/>
                </a:solidFill>
                <a:latin typeface="+mn-lt"/>
              </a:rPr>
              <a:t>l</a:t>
            </a:r>
            <a:r>
              <a:rPr lang="en-US" sz="2800" dirty="0" smtClean="0">
                <a:solidFill>
                  <a:srgbClr val="FFFF00"/>
                </a:solidFill>
                <a:latin typeface="+mn-lt"/>
              </a:rPr>
              <a:t>arger, more detailed, colorful</a:t>
            </a:r>
          </a:p>
          <a:p>
            <a:pPr>
              <a:buNone/>
            </a:pPr>
            <a:endParaRPr lang="en-US" sz="1200" dirty="0" smtClean="0">
              <a:solidFill>
                <a:srgbClr val="FFFF00"/>
              </a:solidFill>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3826"/>
            <a:ext cx="4572000" cy="6697980"/>
          </a:xfrm>
          <a:prstGeom prst="rect">
            <a:avLst/>
          </a:prstGeom>
          <a:ln>
            <a:noFill/>
          </a:ln>
          <a:effectLst>
            <a:softEdge rad="112500"/>
          </a:effectLst>
        </p:spPr>
      </p:pic>
    </p:spTree>
    <p:extLst>
      <p:ext uri="{BB962C8B-B14F-4D97-AF65-F5344CB8AC3E}">
        <p14:creationId xmlns:p14="http://schemas.microsoft.com/office/powerpoint/2010/main" val="14455175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dissolv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5230726" y="133826"/>
            <a:ext cx="3760873"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None/>
            </a:pPr>
            <a:r>
              <a:rPr lang="en-US" altLang="en-US" sz="2400" b="1" dirty="0" err="1" smtClean="0">
                <a:solidFill>
                  <a:srgbClr val="FFFF00"/>
                </a:solidFill>
                <a:latin typeface="+mn-lt"/>
              </a:rPr>
              <a:t>Pernkopf’s</a:t>
            </a:r>
            <a:r>
              <a:rPr lang="en-US" altLang="en-US" sz="2400" b="1" dirty="0" smtClean="0">
                <a:solidFill>
                  <a:srgbClr val="FFFF00"/>
                </a:solidFill>
                <a:latin typeface="+mn-lt"/>
              </a:rPr>
              <a:t> </a:t>
            </a:r>
            <a:r>
              <a:rPr lang="en-US" altLang="en-US" sz="2400" b="1" i="1" dirty="0" smtClean="0">
                <a:solidFill>
                  <a:srgbClr val="FFFF00"/>
                </a:solidFill>
                <a:latin typeface="+mn-lt"/>
              </a:rPr>
              <a:t>Atlas</a:t>
            </a:r>
            <a:endParaRPr lang="en-US" altLang="en-US" sz="2400" i="1" dirty="0" smtClean="0">
              <a:solidFill>
                <a:srgbClr val="FFFF00"/>
              </a:solidFill>
              <a:latin typeface="+mn-lt"/>
            </a:endParaRPr>
          </a:p>
          <a:p>
            <a:pPr eaLnBrk="1" hangingPunct="1">
              <a:spcBef>
                <a:spcPct val="50000"/>
              </a:spcBef>
              <a:buNone/>
            </a:pPr>
            <a:r>
              <a:rPr lang="en-US" sz="2400" b="1" i="1" dirty="0" err="1" smtClean="0">
                <a:solidFill>
                  <a:srgbClr val="FFFF00"/>
                </a:solidFill>
                <a:latin typeface="+mn-lt"/>
              </a:rPr>
              <a:t>Topographische</a:t>
            </a:r>
            <a:r>
              <a:rPr lang="en-US" sz="2400" b="1" i="1" dirty="0" smtClean="0">
                <a:solidFill>
                  <a:srgbClr val="FFFF00"/>
                </a:solidFill>
                <a:latin typeface="+mn-lt"/>
              </a:rPr>
              <a:t> </a:t>
            </a:r>
            <a:r>
              <a:rPr lang="en-US" sz="2400" b="1" i="1" dirty="0" err="1">
                <a:solidFill>
                  <a:srgbClr val="FFFF00"/>
                </a:solidFill>
                <a:latin typeface="+mn-lt"/>
              </a:rPr>
              <a:t>Anatomie</a:t>
            </a:r>
            <a:r>
              <a:rPr lang="en-US" sz="2400" b="1" i="1" dirty="0">
                <a:solidFill>
                  <a:srgbClr val="FFFF00"/>
                </a:solidFill>
                <a:latin typeface="+mn-lt"/>
              </a:rPr>
              <a:t> des Menschen</a:t>
            </a:r>
            <a:endParaRPr lang="en-US" sz="2400" b="1" i="1" dirty="0" smtClean="0">
              <a:solidFill>
                <a:srgbClr val="FFFF00"/>
              </a:solidFill>
              <a:latin typeface="+mn-lt"/>
            </a:endParaRPr>
          </a:p>
          <a:p>
            <a:pPr marL="342900" indent="-342900" eaLnBrk="1" hangingPunct="1">
              <a:spcBef>
                <a:spcPct val="50000"/>
              </a:spcBef>
            </a:pPr>
            <a:r>
              <a:rPr lang="en-US" altLang="en-US" sz="1800" dirty="0">
                <a:solidFill>
                  <a:srgbClr val="FFFF00"/>
                </a:solidFill>
                <a:latin typeface="+mj-lt"/>
              </a:rPr>
              <a:t>v</a:t>
            </a:r>
            <a:r>
              <a:rPr lang="en-US" altLang="en-US" sz="1800" dirty="0" smtClean="0">
                <a:solidFill>
                  <a:srgbClr val="FFFF00"/>
                </a:solidFill>
                <a:latin typeface="+mj-lt"/>
              </a:rPr>
              <a:t>olume I (1937)   two books</a:t>
            </a:r>
          </a:p>
          <a:p>
            <a:pPr marL="342900" indent="-342900" eaLnBrk="1" hangingPunct="1">
              <a:spcBef>
                <a:spcPct val="50000"/>
              </a:spcBef>
            </a:pPr>
            <a:r>
              <a:rPr lang="en-US" altLang="en-US" sz="1800" dirty="0">
                <a:solidFill>
                  <a:srgbClr val="FFFF00"/>
                </a:solidFill>
                <a:latin typeface="+mj-lt"/>
              </a:rPr>
              <a:t>v</a:t>
            </a:r>
            <a:r>
              <a:rPr lang="en-US" altLang="en-US" sz="1800" dirty="0" smtClean="0">
                <a:solidFill>
                  <a:srgbClr val="FFFF00"/>
                </a:solidFill>
                <a:latin typeface="+mj-lt"/>
              </a:rPr>
              <a:t>olume II (1941)  two books  </a:t>
            </a:r>
          </a:p>
          <a:p>
            <a:pPr marL="342900" indent="-342900" eaLnBrk="1" hangingPunct="1">
              <a:spcBef>
                <a:spcPct val="50000"/>
              </a:spcBef>
            </a:pPr>
            <a:r>
              <a:rPr lang="en-US" altLang="en-US" sz="1800" dirty="0">
                <a:solidFill>
                  <a:srgbClr val="FFFF00"/>
                </a:solidFill>
                <a:latin typeface="+mj-lt"/>
              </a:rPr>
              <a:t>v</a:t>
            </a:r>
            <a:r>
              <a:rPr lang="en-US" altLang="en-US" sz="1800" dirty="0" smtClean="0">
                <a:solidFill>
                  <a:srgbClr val="FFFF00"/>
                </a:solidFill>
                <a:latin typeface="+mj-lt"/>
              </a:rPr>
              <a:t>olume III (1952)  one book</a:t>
            </a:r>
          </a:p>
          <a:p>
            <a:pPr marL="342900" indent="-342900" eaLnBrk="1" hangingPunct="1">
              <a:spcBef>
                <a:spcPct val="50000"/>
              </a:spcBef>
            </a:pPr>
            <a:r>
              <a:rPr lang="en-US" altLang="en-US" sz="1800" dirty="0">
                <a:solidFill>
                  <a:srgbClr val="FFFF00"/>
                </a:solidFill>
                <a:latin typeface="+mj-lt"/>
              </a:rPr>
              <a:t>v</a:t>
            </a:r>
            <a:r>
              <a:rPr lang="en-US" altLang="en-US" sz="1800" dirty="0" smtClean="0">
                <a:solidFill>
                  <a:srgbClr val="FFFF00"/>
                </a:solidFill>
                <a:latin typeface="+mj-lt"/>
              </a:rPr>
              <a:t>olume IV (1960) two books</a:t>
            </a:r>
          </a:p>
          <a:p>
            <a:pPr eaLnBrk="1" hangingPunct="1">
              <a:spcBef>
                <a:spcPct val="50000"/>
              </a:spcBef>
              <a:buNone/>
            </a:pPr>
            <a:r>
              <a:rPr lang="en-US" altLang="en-US" sz="2400" b="1" dirty="0" smtClean="0">
                <a:solidFill>
                  <a:srgbClr val="FFFF00"/>
                </a:solidFill>
              </a:rPr>
              <a:t>team of Viennese artists</a:t>
            </a:r>
            <a:r>
              <a:rPr lang="en-US" altLang="en-US" sz="2400" dirty="0" smtClean="0">
                <a:solidFill>
                  <a:srgbClr val="FFFF00"/>
                </a:solidFill>
              </a:rPr>
              <a:t> </a:t>
            </a:r>
          </a:p>
          <a:p>
            <a:pPr marL="342900" indent="-342900" eaLnBrk="1" hangingPunct="1">
              <a:spcBef>
                <a:spcPct val="50000"/>
              </a:spcBef>
            </a:pPr>
            <a:r>
              <a:rPr lang="en-US" sz="1800" dirty="0" smtClean="0">
                <a:solidFill>
                  <a:srgbClr val="FFFF00"/>
                </a:solidFill>
              </a:rPr>
              <a:t>Erich </a:t>
            </a:r>
            <a:r>
              <a:rPr lang="en-US" sz="1800" dirty="0" err="1" smtClean="0">
                <a:solidFill>
                  <a:srgbClr val="FFFF00"/>
                </a:solidFill>
              </a:rPr>
              <a:t>Lepier</a:t>
            </a:r>
            <a:r>
              <a:rPr lang="en-US" sz="1800" dirty="0">
                <a:solidFill>
                  <a:srgbClr val="FFFF00"/>
                </a:solidFill>
              </a:rPr>
              <a:t> </a:t>
            </a:r>
            <a:r>
              <a:rPr lang="en-US" sz="1800" dirty="0" smtClean="0">
                <a:solidFill>
                  <a:srgbClr val="FFFF00"/>
                </a:solidFill>
              </a:rPr>
              <a:t>(1898-1974) </a:t>
            </a:r>
            <a:endParaRPr lang="en-US" sz="1800" dirty="0">
              <a:solidFill>
                <a:srgbClr val="FFFF00"/>
              </a:solidFill>
            </a:endParaRPr>
          </a:p>
          <a:p>
            <a:pPr marL="342900" indent="-342900" eaLnBrk="1" hangingPunct="1">
              <a:spcBef>
                <a:spcPct val="50000"/>
              </a:spcBef>
            </a:pPr>
            <a:r>
              <a:rPr lang="en-US" sz="1800" b="1" dirty="0" smtClean="0">
                <a:solidFill>
                  <a:srgbClr val="FFFF00"/>
                </a:solidFill>
              </a:rPr>
              <a:t>Karl </a:t>
            </a:r>
            <a:r>
              <a:rPr lang="en-US" sz="1800" b="1" dirty="0" err="1" smtClean="0">
                <a:solidFill>
                  <a:srgbClr val="FFFF00"/>
                </a:solidFill>
              </a:rPr>
              <a:t>Endtresser</a:t>
            </a:r>
            <a:r>
              <a:rPr lang="en-US" sz="1800" b="1" dirty="0" smtClean="0">
                <a:solidFill>
                  <a:srgbClr val="FFFF00"/>
                </a:solidFill>
              </a:rPr>
              <a:t> </a:t>
            </a:r>
            <a:r>
              <a:rPr lang="en-US" sz="1800" dirty="0" smtClean="0">
                <a:solidFill>
                  <a:srgbClr val="FFFF00"/>
                </a:solidFill>
              </a:rPr>
              <a:t>(1903-1978)</a:t>
            </a:r>
            <a:endParaRPr lang="en-US" sz="1800" dirty="0">
              <a:solidFill>
                <a:srgbClr val="FFFF00"/>
              </a:solidFill>
            </a:endParaRPr>
          </a:p>
          <a:p>
            <a:pPr marL="342900" indent="-342900" eaLnBrk="1" hangingPunct="1">
              <a:spcBef>
                <a:spcPct val="50000"/>
              </a:spcBef>
            </a:pPr>
            <a:r>
              <a:rPr lang="en-US" sz="1800" b="1" dirty="0" smtClean="0">
                <a:solidFill>
                  <a:srgbClr val="FFFF00"/>
                </a:solidFill>
              </a:rPr>
              <a:t>Franz </a:t>
            </a:r>
            <a:r>
              <a:rPr lang="en-US" sz="1800" b="1" dirty="0" err="1" smtClean="0">
                <a:solidFill>
                  <a:srgbClr val="FFFF00"/>
                </a:solidFill>
              </a:rPr>
              <a:t>Batke</a:t>
            </a:r>
            <a:r>
              <a:rPr lang="en-US" sz="1800" b="1" dirty="0" smtClean="0">
                <a:solidFill>
                  <a:srgbClr val="FFFF00"/>
                </a:solidFill>
              </a:rPr>
              <a:t> </a:t>
            </a:r>
            <a:r>
              <a:rPr lang="en-US" sz="1800" dirty="0" smtClean="0">
                <a:solidFill>
                  <a:srgbClr val="FFFF00"/>
                </a:solidFill>
              </a:rPr>
              <a:t>(1903-1983)</a:t>
            </a:r>
          </a:p>
          <a:p>
            <a:pPr marL="342900" indent="-342900" eaLnBrk="1" hangingPunct="1">
              <a:spcBef>
                <a:spcPct val="50000"/>
              </a:spcBef>
            </a:pPr>
            <a:r>
              <a:rPr lang="en-US" sz="1800" dirty="0">
                <a:solidFill>
                  <a:srgbClr val="FFFF00"/>
                </a:solidFill>
              </a:rPr>
              <a:t>Ludwig </a:t>
            </a:r>
            <a:r>
              <a:rPr lang="en-US" sz="1800" dirty="0" err="1">
                <a:solidFill>
                  <a:srgbClr val="FFFF00"/>
                </a:solidFill>
              </a:rPr>
              <a:t>Schrott</a:t>
            </a:r>
            <a:r>
              <a:rPr lang="en-US" sz="1800" dirty="0">
                <a:solidFill>
                  <a:srgbClr val="FFFF00"/>
                </a:solidFill>
              </a:rPr>
              <a:t> (1906-1970</a:t>
            </a:r>
            <a:r>
              <a:rPr lang="en-US" sz="1800" dirty="0" smtClean="0">
                <a:solidFill>
                  <a:srgbClr val="FFFF00"/>
                </a:solidFill>
              </a:rPr>
              <a:t>)</a:t>
            </a:r>
          </a:p>
          <a:p>
            <a:pPr eaLnBrk="1" hangingPunct="1">
              <a:spcBef>
                <a:spcPct val="50000"/>
              </a:spcBef>
              <a:buNone/>
            </a:pPr>
            <a:r>
              <a:rPr lang="en-US" altLang="en-US" sz="2400" b="1" dirty="0" smtClean="0">
                <a:solidFill>
                  <a:srgbClr val="FFFF00"/>
                </a:solidFill>
              </a:rPr>
              <a:t>English </a:t>
            </a:r>
            <a:r>
              <a:rPr lang="en-US" altLang="en-US" sz="2400" b="1" dirty="0">
                <a:solidFill>
                  <a:srgbClr val="FFFF00"/>
                </a:solidFill>
              </a:rPr>
              <a:t>editions </a:t>
            </a:r>
            <a:r>
              <a:rPr lang="en-US" altLang="en-US" sz="2400" dirty="0">
                <a:solidFill>
                  <a:srgbClr val="FFFF00"/>
                </a:solidFill>
              </a:rPr>
              <a:t>(1963, 1980, 1989) </a:t>
            </a:r>
            <a:endParaRPr lang="en-US" sz="2400" dirty="0">
              <a:solidFill>
                <a:srgbClr val="FFFF00"/>
              </a:solidFill>
            </a:endParaRP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04800"/>
            <a:ext cx="4954273" cy="6172199"/>
          </a:xfrm>
          <a:prstGeom prst="rect">
            <a:avLst/>
          </a:prstGeom>
          <a:ln>
            <a:noFill/>
          </a:ln>
          <a:effectLst>
            <a:softEdge rad="112500"/>
          </a:effectLst>
        </p:spPr>
      </p:pic>
      <p:sp>
        <p:nvSpPr>
          <p:cNvPr id="4" name="Text Box 1032"/>
          <p:cNvSpPr txBox="1">
            <a:spLocks noChangeArrowheads="1"/>
          </p:cNvSpPr>
          <p:nvPr/>
        </p:nvSpPr>
        <p:spPr bwMode="auto">
          <a:xfrm>
            <a:off x="685800" y="5638800"/>
            <a:ext cx="3962400" cy="707886"/>
          </a:xfrm>
          <a:prstGeom prst="rect">
            <a:avLst/>
          </a:prstGeom>
          <a:solidFill>
            <a:srgbClr val="C00000">
              <a:alpha val="82000"/>
            </a:srgbClr>
          </a:solidFill>
          <a:ln>
            <a:noFill/>
          </a:ln>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None/>
            </a:pPr>
            <a:r>
              <a:rPr lang="en-US" sz="2000" i="1" dirty="0" smtClean="0">
                <a:solidFill>
                  <a:srgbClr val="FFFF00"/>
                </a:solidFill>
              </a:rPr>
              <a:t>Atlas of Topographical &amp; Applied Human Anatomy </a:t>
            </a:r>
            <a:r>
              <a:rPr lang="en-US" sz="2000" dirty="0" smtClean="0">
                <a:solidFill>
                  <a:srgbClr val="FFFF00"/>
                </a:solidFill>
              </a:rPr>
              <a:t>(1963-64</a:t>
            </a:r>
            <a:r>
              <a:rPr lang="en-US" sz="2000" dirty="0">
                <a:solidFill>
                  <a:srgbClr val="FFFF00"/>
                </a:solidFill>
              </a:rPr>
              <a:t>)</a:t>
            </a:r>
          </a:p>
        </p:txBody>
      </p:sp>
      <p:pic>
        <p:nvPicPr>
          <p:cNvPr id="6" name="Picture 5" descr="Screen Clippin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774" y="410655"/>
            <a:ext cx="2734426" cy="3372921"/>
          </a:xfrm>
          <a:prstGeom prst="rect">
            <a:avLst/>
          </a:prstGeom>
          <a:ln>
            <a:noFill/>
          </a:ln>
          <a:effectLst>
            <a:softEdge rad="112500"/>
          </a:effectLst>
        </p:spPr>
      </p:pic>
      <p:pic>
        <p:nvPicPr>
          <p:cNvPr id="7" name="Picture 6" descr="Screen Clipping">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7000" y="2638191"/>
            <a:ext cx="2335125" cy="2916967"/>
          </a:xfrm>
          <a:prstGeom prst="rect">
            <a:avLst/>
          </a:prstGeom>
        </p:spPr>
      </p:pic>
    </p:spTree>
    <p:extLst>
      <p:ext uri="{BB962C8B-B14F-4D97-AF65-F5344CB8AC3E}">
        <p14:creationId xmlns:p14="http://schemas.microsoft.com/office/powerpoint/2010/main" val="8200005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dissolv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dissolv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dissolv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dissolv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dissolv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dissolve">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dissolve">
                                      <p:cBhvr>
                                        <p:cTn id="62" dur="5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dissolve">
                                      <p:cBhvr>
                                        <p:cTn id="67" dur="500"/>
                                        <p:tgtEl>
                                          <p:spTgt spid="3">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box(out)">
                                      <p:cBhvr>
                                        <p:cTn id="72" dur="500"/>
                                        <p:tgtEl>
                                          <p:spTgt spid="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500"/>
                                        <p:tgtEl>
                                          <p:spTgt spid="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P spid="4"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5094"/>
            <a:ext cx="9144000" cy="4787811"/>
          </a:xfrm>
          <a:prstGeom prst="rect">
            <a:avLst/>
          </a:prstGeom>
          <a:ln>
            <a:noFill/>
          </a:ln>
          <a:effectLst>
            <a:softEdge rad="112500"/>
          </a:effectLst>
        </p:spPr>
      </p:pic>
    </p:spTree>
    <p:extLst>
      <p:ext uri="{BB962C8B-B14F-4D97-AF65-F5344CB8AC3E}">
        <p14:creationId xmlns:p14="http://schemas.microsoft.com/office/powerpoint/2010/main" val="442344157"/>
      </p:ext>
    </p:extLst>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780361"/>
            <a:ext cx="7668695" cy="4934639"/>
          </a:xfrm>
          <a:prstGeom prst="rect">
            <a:avLst/>
          </a:prstGeom>
          <a:ln>
            <a:noFill/>
          </a:ln>
          <a:effectLst>
            <a:softEdge rad="112500"/>
          </a:effectLst>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9" y="381000"/>
            <a:ext cx="8948791" cy="5943600"/>
          </a:xfrm>
          <a:prstGeom prst="rect">
            <a:avLst/>
          </a:prstGeom>
          <a:ln>
            <a:noFill/>
          </a:ln>
          <a:effectLst>
            <a:softEdge rad="112500"/>
          </a:effectLst>
        </p:spPr>
      </p:pic>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4724400"/>
            <a:ext cx="4172532" cy="1267002"/>
          </a:xfrm>
          <a:prstGeom prst="rect">
            <a:avLst/>
          </a:prstGeom>
          <a:ln>
            <a:noFill/>
          </a:ln>
          <a:effectLst>
            <a:softEdge rad="112500"/>
          </a:effectLst>
        </p:spPr>
      </p:pic>
    </p:spTree>
    <p:extLst>
      <p:ext uri="{BB962C8B-B14F-4D97-AF65-F5344CB8AC3E}">
        <p14:creationId xmlns:p14="http://schemas.microsoft.com/office/powerpoint/2010/main" val="369242119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3503</TotalTime>
  <Words>1937</Words>
  <Application>Microsoft Office PowerPoint</Application>
  <PresentationFormat>On-screen Show (4:3)</PresentationFormat>
  <Paragraphs>145</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Times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Kirkwood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Kirkwood Community College</dc:creator>
  <cp:lastModifiedBy>Laura Yost</cp:lastModifiedBy>
  <cp:revision>775</cp:revision>
  <dcterms:created xsi:type="dcterms:W3CDTF">2004-01-22T14:43:52Z</dcterms:created>
  <dcterms:modified xsi:type="dcterms:W3CDTF">2019-12-04T20:27:54Z</dcterms:modified>
</cp:coreProperties>
</file>